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3" r:id="rId4"/>
    <p:sldId id="259" r:id="rId5"/>
    <p:sldId id="268" r:id="rId6"/>
    <p:sldId id="269" r:id="rId7"/>
    <p:sldId id="294" r:id="rId8"/>
    <p:sldId id="295" r:id="rId9"/>
    <p:sldId id="266" r:id="rId10"/>
    <p:sldId id="298" r:id="rId11"/>
    <p:sldId id="274" r:id="rId12"/>
    <p:sldId id="296" r:id="rId13"/>
    <p:sldId id="297" r:id="rId14"/>
    <p:sldId id="273" r:id="rId15"/>
    <p:sldId id="275" r:id="rId16"/>
    <p:sldId id="299" r:id="rId17"/>
    <p:sldId id="302" r:id="rId18"/>
    <p:sldId id="277" r:id="rId19"/>
    <p:sldId id="301" r:id="rId20"/>
    <p:sldId id="303" r:id="rId21"/>
    <p:sldId id="282" r:id="rId22"/>
    <p:sldId id="283" r:id="rId23"/>
    <p:sldId id="270" r:id="rId24"/>
    <p:sldId id="284" r:id="rId25"/>
    <p:sldId id="285" r:id="rId26"/>
    <p:sldId id="286" r:id="rId27"/>
    <p:sldId id="287" r:id="rId28"/>
    <p:sldId id="289" r:id="rId29"/>
    <p:sldId id="288" r:id="rId30"/>
    <p:sldId id="271" r:id="rId31"/>
    <p:sldId id="290" r:id="rId32"/>
    <p:sldId id="304" r:id="rId33"/>
    <p:sldId id="305" r:id="rId34"/>
    <p:sldId id="262" r:id="rId35"/>
    <p:sldId id="307" r:id="rId36"/>
    <p:sldId id="306" r:id="rId37"/>
    <p:sldId id="308" r:id="rId38"/>
    <p:sldId id="309" r:id="rId39"/>
    <p:sldId id="311" r:id="rId40"/>
    <p:sldId id="3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/>
    <p:restoredTop sz="94375"/>
  </p:normalViewPr>
  <p:slideViewPr>
    <p:cSldViewPr snapToGrid="0" snapToObjects="1">
      <p:cViewPr varScale="1">
        <p:scale>
          <a:sx n="81" d="100"/>
          <a:sy n="81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PWM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4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4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4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4.7E-2</c:v>
                </c:pt>
                <c:pt idx="1">
                  <c:v>3.6999999999999998E-2</c:v>
                </c:pt>
                <c:pt idx="2">
                  <c:v>4.9000000000000002E-2</c:v>
                </c:pt>
                <c:pt idx="3">
                  <c:v>3.1E-2</c:v>
                </c:pt>
                <c:pt idx="4">
                  <c:v>5.5E-2</c:v>
                </c:pt>
                <c:pt idx="5">
                  <c:v>6.4000000000000001E-2</c:v>
                </c:pt>
                <c:pt idx="6">
                  <c:v>3.5000000000000003E-2</c:v>
                </c:pt>
                <c:pt idx="7">
                  <c:v>3.4000000000000002E-2</c:v>
                </c:pt>
                <c:pt idx="8">
                  <c:v>5.1999999999999998E-2</c:v>
                </c:pt>
                <c:pt idx="9">
                  <c:v>5.0999999999999997E-2</c:v>
                </c:pt>
                <c:pt idx="10">
                  <c:v>5.1999999999999998E-2</c:v>
                </c:pt>
                <c:pt idx="11">
                  <c:v>9.2999999999999999E-2</c:v>
                </c:pt>
                <c:pt idx="12">
                  <c:v>4.9000000000000002E-2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7-0246-AD43-D725A7E2EE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7.5999999999999998E-2</c:v>
                </c:pt>
                <c:pt idx="1">
                  <c:v>6.7000000000000004E-2</c:v>
                </c:pt>
                <c:pt idx="2">
                  <c:v>8.1000000000000003E-2</c:v>
                </c:pt>
                <c:pt idx="3">
                  <c:v>4.7E-2</c:v>
                </c:pt>
                <c:pt idx="4">
                  <c:v>0.105</c:v>
                </c:pt>
                <c:pt idx="5">
                  <c:v>7.6999999999999999E-2</c:v>
                </c:pt>
                <c:pt idx="6">
                  <c:v>4.2999999999999997E-2</c:v>
                </c:pt>
                <c:pt idx="7">
                  <c:v>6.7000000000000004E-2</c:v>
                </c:pt>
                <c:pt idx="8">
                  <c:v>7.6999999999999999E-2</c:v>
                </c:pt>
                <c:pt idx="9">
                  <c:v>7.0999999999999994E-2</c:v>
                </c:pt>
                <c:pt idx="10">
                  <c:v>4.9000000000000002E-2</c:v>
                </c:pt>
                <c:pt idx="11">
                  <c:v>0.20399999999999999</c:v>
                </c:pt>
                <c:pt idx="12">
                  <c:v>8.2000000000000003E-2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07-0246-AD43-D725A7E2EE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2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82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82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4.1000000000000002E-2</c:v>
                </c:pt>
                <c:pt idx="1">
                  <c:v>3.5000000000000003E-2</c:v>
                </c:pt>
                <c:pt idx="2">
                  <c:v>4.2000000000000003E-2</c:v>
                </c:pt>
                <c:pt idx="3">
                  <c:v>2.8000000000000001E-2</c:v>
                </c:pt>
                <c:pt idx="4">
                  <c:v>5.2999999999999999E-2</c:v>
                </c:pt>
                <c:pt idx="5">
                  <c:v>5.0999999999999997E-2</c:v>
                </c:pt>
                <c:pt idx="6">
                  <c:v>3.5000000000000003E-2</c:v>
                </c:pt>
                <c:pt idx="7">
                  <c:v>3.4000000000000002E-2</c:v>
                </c:pt>
                <c:pt idx="8">
                  <c:v>4.3999999999999997E-2</c:v>
                </c:pt>
                <c:pt idx="9">
                  <c:v>3.9E-2</c:v>
                </c:pt>
                <c:pt idx="10">
                  <c:v>4.3999999999999997E-2</c:v>
                </c:pt>
                <c:pt idx="11">
                  <c:v>8.5000000000000006E-2</c:v>
                </c:pt>
                <c:pt idx="12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07-0246-AD43-D725A7E2EE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4.2000000000000003E-2</c:v>
                </c:pt>
                <c:pt idx="1">
                  <c:v>3.5999999999999997E-2</c:v>
                </c:pt>
                <c:pt idx="2">
                  <c:v>4.3999999999999997E-2</c:v>
                </c:pt>
                <c:pt idx="3">
                  <c:v>2.5999999999999999E-2</c:v>
                </c:pt>
                <c:pt idx="4">
                  <c:v>5.2999999999999999E-2</c:v>
                </c:pt>
                <c:pt idx="5">
                  <c:v>0.06</c:v>
                </c:pt>
                <c:pt idx="6">
                  <c:v>3.2000000000000001E-2</c:v>
                </c:pt>
                <c:pt idx="7">
                  <c:v>3.1E-2</c:v>
                </c:pt>
                <c:pt idx="8">
                  <c:v>4.9000000000000002E-2</c:v>
                </c:pt>
                <c:pt idx="9">
                  <c:v>4.5999999999999999E-2</c:v>
                </c:pt>
                <c:pt idx="10">
                  <c:v>4.2999999999999997E-2</c:v>
                </c:pt>
                <c:pt idx="11">
                  <c:v>7.3999999999999996E-2</c:v>
                </c:pt>
                <c:pt idx="12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07-0246-AD43-D725A7E2EEA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CNN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83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83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83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3.5999999999999997E-2</c:v>
                </c:pt>
                <c:pt idx="1">
                  <c:v>3.4000000000000002E-2</c:v>
                </c:pt>
                <c:pt idx="2">
                  <c:v>3.7999999999999999E-2</c:v>
                </c:pt>
                <c:pt idx="3">
                  <c:v>2.8000000000000001E-2</c:v>
                </c:pt>
                <c:pt idx="4">
                  <c:v>5.8999999999999997E-2</c:v>
                </c:pt>
                <c:pt idx="5">
                  <c:v>4.5999999999999999E-2</c:v>
                </c:pt>
                <c:pt idx="6">
                  <c:v>2.8000000000000001E-2</c:v>
                </c:pt>
                <c:pt idx="7">
                  <c:v>3.2000000000000001E-2</c:v>
                </c:pt>
                <c:pt idx="8">
                  <c:v>4.2999999999999997E-2</c:v>
                </c:pt>
                <c:pt idx="9">
                  <c:v>3.5999999999999997E-2</c:v>
                </c:pt>
                <c:pt idx="10">
                  <c:v>3.9E-2</c:v>
                </c:pt>
                <c:pt idx="11">
                  <c:v>7.5999999999999998E-2</c:v>
                </c:pt>
                <c:pt idx="1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07-0246-AD43-D725A7E2EEA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4.1000000000000002E-2</c:v>
                </c:pt>
                <c:pt idx="1">
                  <c:v>3.4000000000000002E-2</c:v>
                </c:pt>
                <c:pt idx="2">
                  <c:v>4.2000000000000003E-2</c:v>
                </c:pt>
                <c:pt idx="3">
                  <c:v>2.5000000000000001E-2</c:v>
                </c:pt>
                <c:pt idx="4">
                  <c:v>5.1999999999999998E-2</c:v>
                </c:pt>
                <c:pt idx="5">
                  <c:v>5.7000000000000002E-2</c:v>
                </c:pt>
                <c:pt idx="6">
                  <c:v>3.1E-2</c:v>
                </c:pt>
                <c:pt idx="7">
                  <c:v>3.1E-2</c:v>
                </c:pt>
                <c:pt idx="8">
                  <c:v>4.7E-2</c:v>
                </c:pt>
                <c:pt idx="9">
                  <c:v>4.3999999999999997E-2</c:v>
                </c:pt>
                <c:pt idx="10">
                  <c:v>4.1000000000000002E-2</c:v>
                </c:pt>
                <c:pt idx="11">
                  <c:v>7.0999999999999994E-2</c:v>
                </c:pt>
                <c:pt idx="12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D07-0246-AD43-D725A7E2EEA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S2V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48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48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48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Ace2</c:v>
                </c:pt>
                <c:pt idx="1">
                  <c:v>Aft1</c:v>
                </c:pt>
                <c:pt idx="2">
                  <c:v>Aft2</c:v>
                </c:pt>
                <c:pt idx="3">
                  <c:v>Bas1</c:v>
                </c:pt>
                <c:pt idx="4">
                  <c:v>Cad1</c:v>
                </c:pt>
                <c:pt idx="5">
                  <c:v>Cbf1</c:v>
                </c:pt>
                <c:pt idx="6">
                  <c:v>Cin5</c:v>
                </c:pt>
                <c:pt idx="7">
                  <c:v>Cup9</c:v>
                </c:pt>
                <c:pt idx="8">
                  <c:v>Dal80</c:v>
                </c:pt>
                <c:pt idx="9">
                  <c:v>Gat1</c:v>
                </c:pt>
                <c:pt idx="10">
                  <c:v>Gcn4</c:v>
                </c:pt>
                <c:pt idx="11">
                  <c:v>Mata2</c:v>
                </c:pt>
                <c:pt idx="12">
                  <c:v>Mcm1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3.2000000000000001E-2</c:v>
                </c:pt>
                <c:pt idx="1">
                  <c:v>3.2000000000000001E-2</c:v>
                </c:pt>
                <c:pt idx="2">
                  <c:v>2.7E-2</c:v>
                </c:pt>
                <c:pt idx="3">
                  <c:v>2.7E-2</c:v>
                </c:pt>
                <c:pt idx="4">
                  <c:v>5.3999999999999999E-2</c:v>
                </c:pt>
                <c:pt idx="5">
                  <c:v>0.04</c:v>
                </c:pt>
                <c:pt idx="6">
                  <c:v>2.3E-2</c:v>
                </c:pt>
                <c:pt idx="7">
                  <c:v>3.5000000000000003E-2</c:v>
                </c:pt>
                <c:pt idx="8">
                  <c:v>3.2000000000000001E-2</c:v>
                </c:pt>
                <c:pt idx="9">
                  <c:v>2.5000000000000001E-2</c:v>
                </c:pt>
                <c:pt idx="10">
                  <c:v>2.8000000000000001E-2</c:v>
                </c:pt>
                <c:pt idx="11">
                  <c:v>6.9000000000000006E-2</c:v>
                </c:pt>
                <c:pt idx="12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07-0246-AD43-D725A7E2E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76276080"/>
        <c:axId val="-376299104"/>
      </c:barChart>
      <c:catAx>
        <c:axId val="-376276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6299104"/>
        <c:crosses val="autoZero"/>
        <c:auto val="1"/>
        <c:lblAlgn val="ctr"/>
        <c:lblOffset val="100"/>
        <c:noMultiLvlLbl val="0"/>
      </c:catAx>
      <c:valAx>
        <c:axId val="-376299104"/>
        <c:scaling>
          <c:orientation val="minMax"/>
          <c:max val="0.12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627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PWM </c:v>
                </c:pt>
              </c:strCache>
            </c:strRef>
          </c:tx>
          <c:spPr>
            <a:solidFill>
              <a:schemeClr val="accent1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Sheet1!$B$30:$B$44</c:f>
              <c:numCache>
                <c:formatCode>General</c:formatCode>
                <c:ptCount val="15"/>
                <c:pt idx="0">
                  <c:v>4.2000000000000003E-2</c:v>
                </c:pt>
                <c:pt idx="1">
                  <c:v>7.4999999999999997E-2</c:v>
                </c:pt>
                <c:pt idx="2">
                  <c:v>0.04</c:v>
                </c:pt>
                <c:pt idx="3">
                  <c:v>9.4E-2</c:v>
                </c:pt>
                <c:pt idx="4">
                  <c:v>4.3999999999999997E-2</c:v>
                </c:pt>
                <c:pt idx="5">
                  <c:v>3.6999999999999998E-2</c:v>
                </c:pt>
                <c:pt idx="6">
                  <c:v>4.2999999999999997E-2</c:v>
                </c:pt>
                <c:pt idx="7">
                  <c:v>4.4999999999999998E-2</c:v>
                </c:pt>
                <c:pt idx="8">
                  <c:v>4.5999999999999999E-2</c:v>
                </c:pt>
                <c:pt idx="9">
                  <c:v>5.3999999999999999E-2</c:v>
                </c:pt>
                <c:pt idx="10">
                  <c:v>5.0999999999999997E-2</c:v>
                </c:pt>
                <c:pt idx="11">
                  <c:v>7.0999999999999994E-2</c:v>
                </c:pt>
                <c:pt idx="12">
                  <c:v>1.9E-2</c:v>
                </c:pt>
                <c:pt idx="13">
                  <c:v>1.6E-2</c:v>
                </c:pt>
                <c:pt idx="14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5-FA49-939C-4EDE30E46ED1}"/>
            </c:ext>
          </c:extLst>
        </c:ser>
        <c:ser>
          <c:idx val="1"/>
          <c:order val="1"/>
          <c:tx>
            <c:strRef>
              <c:f>Sheet1!$C$29</c:f>
              <c:strCache>
                <c:ptCount val="1"/>
                <c:pt idx="0">
                  <c:v>LM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Sheet1!$C$30:$C$44</c:f>
              <c:numCache>
                <c:formatCode>General</c:formatCode>
                <c:ptCount val="15"/>
                <c:pt idx="0">
                  <c:v>6.5000000000000002E-2</c:v>
                </c:pt>
                <c:pt idx="1">
                  <c:v>0.115</c:v>
                </c:pt>
                <c:pt idx="2">
                  <c:v>5.6000000000000001E-2</c:v>
                </c:pt>
                <c:pt idx="3">
                  <c:v>0.14299999999999999</c:v>
                </c:pt>
                <c:pt idx="4">
                  <c:v>7.6999999999999999E-2</c:v>
                </c:pt>
                <c:pt idx="5">
                  <c:v>6.2E-2</c:v>
                </c:pt>
                <c:pt idx="6">
                  <c:v>6.6000000000000003E-2</c:v>
                </c:pt>
                <c:pt idx="7">
                  <c:v>8.6999999999999994E-2</c:v>
                </c:pt>
                <c:pt idx="8">
                  <c:v>6.0999999999999999E-2</c:v>
                </c:pt>
                <c:pt idx="9">
                  <c:v>0.108</c:v>
                </c:pt>
                <c:pt idx="10">
                  <c:v>7.9000000000000001E-2</c:v>
                </c:pt>
                <c:pt idx="11">
                  <c:v>0.126</c:v>
                </c:pt>
                <c:pt idx="12">
                  <c:v>0.04</c:v>
                </c:pt>
                <c:pt idx="13">
                  <c:v>3.5000000000000003E-2</c:v>
                </c:pt>
                <c:pt idx="14">
                  <c:v>8.3000000000000004E-2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5-FA49-939C-4EDE30E46ED1}"/>
            </c:ext>
          </c:extLst>
        </c:ser>
        <c:ser>
          <c:idx val="2"/>
          <c:order val="2"/>
          <c:tx>
            <c:strRef>
              <c:f>Sheet1!$D$29</c:f>
              <c:strCache>
                <c:ptCount val="1"/>
                <c:pt idx="0">
                  <c:v>SVR</c:v>
                </c:pt>
              </c:strCache>
            </c:strRef>
          </c:tx>
          <c:spPr>
            <a:solidFill>
              <a:schemeClr val="accent1">
                <a:shade val="8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Sheet1!$D$30:$D$44</c:f>
              <c:numCache>
                <c:formatCode>General</c:formatCode>
                <c:ptCount val="15"/>
                <c:pt idx="0">
                  <c:v>3.3000000000000002E-2</c:v>
                </c:pt>
                <c:pt idx="1">
                  <c:v>6.0999999999999999E-2</c:v>
                </c:pt>
                <c:pt idx="2">
                  <c:v>3.4000000000000002E-2</c:v>
                </c:pt>
                <c:pt idx="3">
                  <c:v>6.7000000000000004E-2</c:v>
                </c:pt>
                <c:pt idx="4">
                  <c:v>3.5999999999999997E-2</c:v>
                </c:pt>
                <c:pt idx="5">
                  <c:v>2.9000000000000001E-2</c:v>
                </c:pt>
                <c:pt idx="6">
                  <c:v>3.6999999999999998E-2</c:v>
                </c:pt>
                <c:pt idx="7">
                  <c:v>3.9E-2</c:v>
                </c:pt>
                <c:pt idx="8">
                  <c:v>4.2000000000000003E-2</c:v>
                </c:pt>
                <c:pt idx="9">
                  <c:v>5.2999999999999999E-2</c:v>
                </c:pt>
                <c:pt idx="10">
                  <c:v>4.2999999999999997E-2</c:v>
                </c:pt>
                <c:pt idx="11">
                  <c:v>5.6000000000000001E-2</c:v>
                </c:pt>
                <c:pt idx="12">
                  <c:v>0.02</c:v>
                </c:pt>
                <c:pt idx="13">
                  <c:v>1.7999999999999999E-2</c:v>
                </c:pt>
                <c:pt idx="1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5-FA49-939C-4EDE30E46ED1}"/>
            </c:ext>
          </c:extLst>
        </c:ser>
        <c:ser>
          <c:idx val="3"/>
          <c:order val="3"/>
          <c:tx>
            <c:strRef>
              <c:f>Sheet1!$E$29</c:f>
              <c:strCache>
                <c:ptCount val="1"/>
                <c:pt idx="0">
                  <c:v>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Sheet1!$E$30:$E$44</c:f>
              <c:numCache>
                <c:formatCode>General</c:formatCode>
                <c:ptCount val="15"/>
                <c:pt idx="0">
                  <c:v>3.6999999999999998E-2</c:v>
                </c:pt>
                <c:pt idx="1">
                  <c:v>6.5000000000000002E-2</c:v>
                </c:pt>
                <c:pt idx="2">
                  <c:v>3.6999999999999998E-2</c:v>
                </c:pt>
                <c:pt idx="3">
                  <c:v>7.6999999999999999E-2</c:v>
                </c:pt>
                <c:pt idx="4">
                  <c:v>4.1000000000000002E-2</c:v>
                </c:pt>
                <c:pt idx="5">
                  <c:v>3.5000000000000003E-2</c:v>
                </c:pt>
                <c:pt idx="6">
                  <c:v>3.7999999999999999E-2</c:v>
                </c:pt>
                <c:pt idx="7">
                  <c:v>4.1000000000000002E-2</c:v>
                </c:pt>
                <c:pt idx="8">
                  <c:v>4.2999999999999997E-2</c:v>
                </c:pt>
                <c:pt idx="9">
                  <c:v>5.0999999999999997E-2</c:v>
                </c:pt>
                <c:pt idx="10">
                  <c:v>4.7E-2</c:v>
                </c:pt>
                <c:pt idx="11">
                  <c:v>6.4000000000000001E-2</c:v>
                </c:pt>
                <c:pt idx="12">
                  <c:v>1.7000000000000001E-2</c:v>
                </c:pt>
                <c:pt idx="13">
                  <c:v>1.4999999999999999E-2</c:v>
                </c:pt>
                <c:pt idx="1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A5-FA49-939C-4EDE30E46ED1}"/>
            </c:ext>
          </c:extLst>
        </c:ser>
        <c:ser>
          <c:idx val="4"/>
          <c:order val="4"/>
          <c:tx>
            <c:strRef>
              <c:f>Sheet1!$F$29</c:f>
              <c:strCache>
                <c:ptCount val="1"/>
                <c:pt idx="0">
                  <c:v>CNN</c:v>
                </c:pt>
              </c:strCache>
            </c:strRef>
          </c:tx>
          <c:spPr>
            <a:solidFill>
              <a:schemeClr val="accent1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Sheet1!$F$30:$F$44</c:f>
              <c:numCache>
                <c:formatCode>General</c:formatCode>
                <c:ptCount val="15"/>
                <c:pt idx="0">
                  <c:v>2.9000000000000001E-2</c:v>
                </c:pt>
                <c:pt idx="1">
                  <c:v>5.7000000000000002E-2</c:v>
                </c:pt>
                <c:pt idx="2">
                  <c:v>2.9000000000000001E-2</c:v>
                </c:pt>
                <c:pt idx="3">
                  <c:v>6.3E-2</c:v>
                </c:pt>
                <c:pt idx="4">
                  <c:v>3.2000000000000001E-2</c:v>
                </c:pt>
                <c:pt idx="5">
                  <c:v>0.03</c:v>
                </c:pt>
                <c:pt idx="6">
                  <c:v>3.1E-2</c:v>
                </c:pt>
                <c:pt idx="7">
                  <c:v>3.7999999999999999E-2</c:v>
                </c:pt>
                <c:pt idx="8">
                  <c:v>0.04</c:v>
                </c:pt>
                <c:pt idx="9">
                  <c:v>5.6000000000000001E-2</c:v>
                </c:pt>
                <c:pt idx="10">
                  <c:v>3.7999999999999999E-2</c:v>
                </c:pt>
                <c:pt idx="11">
                  <c:v>4.8000000000000001E-2</c:v>
                </c:pt>
                <c:pt idx="12">
                  <c:v>1.7999999999999999E-2</c:v>
                </c:pt>
                <c:pt idx="13">
                  <c:v>1.4999999999999999E-2</c:v>
                </c:pt>
                <c:pt idx="1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A5-FA49-939C-4EDE30E46ED1}"/>
            </c:ext>
          </c:extLst>
        </c:ser>
        <c:ser>
          <c:idx val="5"/>
          <c:order val="5"/>
          <c:tx>
            <c:strRef>
              <c:f>Sheet1!$G$29</c:f>
              <c:strCache>
                <c:ptCount val="1"/>
                <c:pt idx="0">
                  <c:v>FS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Sheet1!$G$30:$G$44</c:f>
              <c:numCache>
                <c:formatCode>General</c:formatCode>
                <c:ptCount val="15"/>
                <c:pt idx="0">
                  <c:v>3.9E-2</c:v>
                </c:pt>
                <c:pt idx="1">
                  <c:v>7.0999999999999994E-2</c:v>
                </c:pt>
                <c:pt idx="2">
                  <c:v>3.5000000000000003E-2</c:v>
                </c:pt>
                <c:pt idx="3">
                  <c:v>8.1000000000000003E-2</c:v>
                </c:pt>
                <c:pt idx="4">
                  <c:v>4.2000000000000003E-2</c:v>
                </c:pt>
                <c:pt idx="5">
                  <c:v>3.2000000000000001E-2</c:v>
                </c:pt>
                <c:pt idx="6">
                  <c:v>3.5999999999999997E-2</c:v>
                </c:pt>
                <c:pt idx="7">
                  <c:v>4.1000000000000002E-2</c:v>
                </c:pt>
                <c:pt idx="8">
                  <c:v>4.2999999999999997E-2</c:v>
                </c:pt>
                <c:pt idx="9">
                  <c:v>5.0999999999999997E-2</c:v>
                </c:pt>
                <c:pt idx="10">
                  <c:v>4.3999999999999997E-2</c:v>
                </c:pt>
                <c:pt idx="11">
                  <c:v>6.2E-2</c:v>
                </c:pt>
                <c:pt idx="12">
                  <c:v>1.7000000000000001E-2</c:v>
                </c:pt>
                <c:pt idx="13">
                  <c:v>1.4E-2</c:v>
                </c:pt>
                <c:pt idx="14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8A5-FA49-939C-4EDE30E46ED1}"/>
            </c:ext>
          </c:extLst>
        </c:ser>
        <c:ser>
          <c:idx val="6"/>
          <c:order val="6"/>
          <c:tx>
            <c:strRef>
              <c:f>Sheet1!$H$29</c:f>
              <c:strCache>
                <c:ptCount val="1"/>
                <c:pt idx="0">
                  <c:v>S2V</c:v>
                </c:pt>
              </c:strCache>
            </c:strRef>
          </c:tx>
          <c:spPr>
            <a:solidFill>
              <a:schemeClr val="accent1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Sheet1!$A$30:$A$44</c:f>
              <c:strCache>
                <c:ptCount val="15"/>
                <c:pt idx="0">
                  <c:v>Met31</c:v>
                </c:pt>
                <c:pt idx="1">
                  <c:v>Met32</c:v>
                </c:pt>
                <c:pt idx="2">
                  <c:v>Msn1</c:v>
                </c:pt>
                <c:pt idx="3">
                  <c:v>Msn2</c:v>
                </c:pt>
                <c:pt idx="4">
                  <c:v>Nrg2</c:v>
                </c:pt>
                <c:pt idx="5">
                  <c:v>Pdr3</c:v>
                </c:pt>
                <c:pt idx="6">
                  <c:v>Pho4</c:v>
                </c:pt>
                <c:pt idx="7">
                  <c:v>Reb1</c:v>
                </c:pt>
                <c:pt idx="8">
                  <c:v>Rox1</c:v>
                </c:pt>
                <c:pt idx="9">
                  <c:v>Rpn4</c:v>
                </c:pt>
                <c:pt idx="10">
                  <c:v>Sko1</c:v>
                </c:pt>
                <c:pt idx="11">
                  <c:v>Stb5</c:v>
                </c:pt>
                <c:pt idx="12">
                  <c:v>Yap1</c:v>
                </c:pt>
                <c:pt idx="13">
                  <c:v>Yap3</c:v>
                </c:pt>
                <c:pt idx="14">
                  <c:v>Yap7</c:v>
                </c:pt>
              </c:strCache>
            </c:strRef>
          </c:cat>
          <c:val>
            <c:numRef>
              <c:f>Sheet1!$H$30:$H$44</c:f>
              <c:numCache>
                <c:formatCode>General</c:formatCode>
                <c:ptCount val="15"/>
                <c:pt idx="0">
                  <c:v>3.3000000000000002E-2</c:v>
                </c:pt>
                <c:pt idx="1">
                  <c:v>6.5000000000000002E-2</c:v>
                </c:pt>
                <c:pt idx="2">
                  <c:v>2.4E-2</c:v>
                </c:pt>
                <c:pt idx="3">
                  <c:v>4.9000000000000002E-2</c:v>
                </c:pt>
                <c:pt idx="4">
                  <c:v>2.9000000000000001E-2</c:v>
                </c:pt>
                <c:pt idx="5">
                  <c:v>2.7E-2</c:v>
                </c:pt>
                <c:pt idx="6">
                  <c:v>2.1999999999999999E-2</c:v>
                </c:pt>
                <c:pt idx="7">
                  <c:v>3.6999999999999998E-2</c:v>
                </c:pt>
                <c:pt idx="8">
                  <c:v>2.9000000000000001E-2</c:v>
                </c:pt>
                <c:pt idx="9">
                  <c:v>5.2999999999999999E-2</c:v>
                </c:pt>
                <c:pt idx="10">
                  <c:v>0.03</c:v>
                </c:pt>
                <c:pt idx="11">
                  <c:v>4.4999999999999998E-2</c:v>
                </c:pt>
                <c:pt idx="12">
                  <c:v>1.4E-2</c:v>
                </c:pt>
                <c:pt idx="13">
                  <c:v>1.0999999999999999E-2</c:v>
                </c:pt>
                <c:pt idx="14">
                  <c:v>3.7999999999999999E-2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A5-FA49-939C-4EDE30E46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72176944"/>
        <c:axId val="-372175168"/>
      </c:barChart>
      <c:catAx>
        <c:axId val="-372176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175168"/>
        <c:crosses val="autoZero"/>
        <c:auto val="1"/>
        <c:lblAlgn val="ctr"/>
        <c:lblOffset val="100"/>
        <c:noMultiLvlLbl val="0"/>
      </c:catAx>
      <c:valAx>
        <c:axId val="-372175168"/>
        <c:scaling>
          <c:orientation val="minMax"/>
          <c:max val="0.12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7217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Generalization</a:t>
            </a:r>
            <a:r>
              <a:rPr lang="en-US" sz="2400" baseline="0" dirty="0"/>
              <a:t> to large instances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50-100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1.0033000000000001</c:v>
                </c:pt>
                <c:pt idx="1">
                  <c:v>1.0041</c:v>
                </c:pt>
                <c:pt idx="2">
                  <c:v>1.0044999999999999</c:v>
                </c:pt>
                <c:pt idx="3">
                  <c:v>1.004</c:v>
                </c:pt>
                <c:pt idx="4">
                  <c:v>1.0044999999999999</c:v>
                </c:pt>
                <c:pt idx="5">
                  <c:v>1.0047999999999999</c:v>
                </c:pt>
                <c:pt idx="6">
                  <c:v>1.0062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5B-EC44-A68A-C8EF48963D4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100-200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5B-EC44-A68A-C8EF48963D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85B-EC44-A68A-C8EF48963D4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300-400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85B-EC44-A68A-C8EF48963D42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400-500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85B-EC44-A68A-C8EF48963D42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500-600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85B-EC44-A68A-C8EF48963D42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1000-1200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50-100</c:v>
                </c:pt>
                <c:pt idx="1">
                  <c:v>100-200</c:v>
                </c:pt>
                <c:pt idx="2">
                  <c:v>200-300</c:v>
                </c:pt>
                <c:pt idx="3">
                  <c:v>300-400</c:v>
                </c:pt>
                <c:pt idx="4">
                  <c:v>400-500</c:v>
                </c:pt>
                <c:pt idx="5">
                  <c:v>500-600</c:v>
                </c:pt>
                <c:pt idx="6">
                  <c:v>1000-1200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85B-EC44-A68A-C8EF48963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43948448"/>
        <c:axId val="-443946672"/>
      </c:lineChart>
      <c:catAx>
        <c:axId val="-4439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3946672"/>
        <c:crosses val="autoZero"/>
        <c:auto val="1"/>
        <c:lblAlgn val="ctr"/>
        <c:lblOffset val="100"/>
        <c:noMultiLvlLbl val="0"/>
      </c:catAx>
      <c:valAx>
        <c:axId val="-44394667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394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2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1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 mods="ignoreCSTransforms">
      <cs:styleClr val="0">
        <a:shade val="25000"/>
      </cs:styl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 mods="ignoreCSTransforms">
      <cs:styleClr val="0">
        <a:tint val="25000"/>
      </cs:styl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6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BE52F-F4A1-B847-BB89-D5046D06F44A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4C3AB-2D3E-324F-B2A4-ADC1EF817389}">
      <dgm:prSet phldrT="[Text]" custT="1"/>
      <dgm:spPr/>
      <dgm:t>
        <a:bodyPr/>
        <a:lstStyle/>
        <a:p>
          <a:r>
            <a:rPr lang="en-US" sz="2400" dirty="0"/>
            <a:t>Branch and Bound</a:t>
          </a:r>
        </a:p>
      </dgm:t>
    </dgm:pt>
    <dgm:pt modelId="{36446715-390E-E545-BD11-B96D07046FF9}" type="parTrans" cxnId="{C9F8881B-D170-F940-8CB1-120891AEEDA6}">
      <dgm:prSet/>
      <dgm:spPr/>
      <dgm:t>
        <a:bodyPr/>
        <a:lstStyle/>
        <a:p>
          <a:endParaRPr lang="en-US"/>
        </a:p>
      </dgm:t>
    </dgm:pt>
    <dgm:pt modelId="{BCD0B3AA-4783-104E-9449-31448DAEADD0}" type="sibTrans" cxnId="{C9F8881B-D170-F940-8CB1-120891AEEDA6}">
      <dgm:prSet/>
      <dgm:spPr/>
      <dgm:t>
        <a:bodyPr/>
        <a:lstStyle/>
        <a:p>
          <a:endParaRPr lang="en-US"/>
        </a:p>
      </dgm:t>
    </dgm:pt>
    <dgm:pt modelId="{60C69DB2-93E0-7F41-81FB-0D6AD1B4D065}">
      <dgm:prSet phldrT="[Text]" custT="1"/>
      <dgm:spPr/>
      <dgm:t>
        <a:bodyPr/>
        <a:lstStyle/>
        <a:p>
          <a:r>
            <a:rPr lang="en-US" sz="2400" dirty="0"/>
            <a:t>Constructive Approximation</a:t>
          </a:r>
        </a:p>
      </dgm:t>
    </dgm:pt>
    <dgm:pt modelId="{BE679A8F-8DE0-954A-AD15-8F304BC24E69}" type="parTrans" cxnId="{3A0B8209-7F2B-A64A-B60C-6140A0F50EBA}">
      <dgm:prSet/>
      <dgm:spPr/>
      <dgm:t>
        <a:bodyPr/>
        <a:lstStyle/>
        <a:p>
          <a:endParaRPr lang="en-US"/>
        </a:p>
      </dgm:t>
    </dgm:pt>
    <dgm:pt modelId="{1154286D-A9A4-BE4F-98E7-7C91D8F9D8E2}" type="sibTrans" cxnId="{3A0B8209-7F2B-A64A-B60C-6140A0F50EBA}">
      <dgm:prSet/>
      <dgm:spPr/>
      <dgm:t>
        <a:bodyPr/>
        <a:lstStyle/>
        <a:p>
          <a:endParaRPr lang="en-US"/>
        </a:p>
      </dgm:t>
    </dgm:pt>
    <dgm:pt modelId="{78EEB79B-CED2-F843-B6C2-57BD23F4EFA7}">
      <dgm:prSet custT="1"/>
      <dgm:spPr/>
      <dgm:t>
        <a:bodyPr/>
        <a:lstStyle/>
        <a:p>
          <a:r>
            <a:rPr lang="en-US" sz="2400" dirty="0"/>
            <a:t>Exponential time complexity</a:t>
          </a:r>
        </a:p>
      </dgm:t>
    </dgm:pt>
    <dgm:pt modelId="{907B7742-FF59-8941-BDED-6C537C814BA8}" type="parTrans" cxnId="{FAD4755E-60C0-584D-8616-75CDBD79EC59}">
      <dgm:prSet/>
      <dgm:spPr/>
      <dgm:t>
        <a:bodyPr/>
        <a:lstStyle/>
        <a:p>
          <a:endParaRPr lang="en-US"/>
        </a:p>
      </dgm:t>
    </dgm:pt>
    <dgm:pt modelId="{7867B43C-F0B5-D445-9171-7FD20C9C4944}" type="sibTrans" cxnId="{FAD4755E-60C0-584D-8616-75CDBD79EC59}">
      <dgm:prSet/>
      <dgm:spPr/>
      <dgm:t>
        <a:bodyPr/>
        <a:lstStyle/>
        <a:p>
          <a:endParaRPr lang="en-US"/>
        </a:p>
      </dgm:t>
    </dgm:pt>
    <dgm:pt modelId="{8BC88BAE-4BBD-584C-93A9-9D2D2123525E}">
      <dgm:prSet custT="1"/>
      <dgm:spPr/>
      <dgm:t>
        <a:bodyPr/>
        <a:lstStyle/>
        <a:p>
          <a:r>
            <a:rPr lang="en-US" sz="2400" dirty="0"/>
            <a:t>Results too weak</a:t>
          </a:r>
        </a:p>
      </dgm:t>
    </dgm:pt>
    <dgm:pt modelId="{A89B2B0F-EFE0-8440-B175-C79C6F9E1D1E}" type="parTrans" cxnId="{87EC4FF6-6810-CD4C-AE01-E253963B8A43}">
      <dgm:prSet/>
      <dgm:spPr/>
      <dgm:t>
        <a:bodyPr/>
        <a:lstStyle/>
        <a:p>
          <a:endParaRPr lang="en-US"/>
        </a:p>
      </dgm:t>
    </dgm:pt>
    <dgm:pt modelId="{3AAF8EF0-B9E6-3244-B9F6-E8FF2EAF9AAE}" type="sibTrans" cxnId="{87EC4FF6-6810-CD4C-AE01-E253963B8A43}">
      <dgm:prSet/>
      <dgm:spPr/>
      <dgm:t>
        <a:bodyPr/>
        <a:lstStyle/>
        <a:p>
          <a:endParaRPr lang="en-US"/>
        </a:p>
      </dgm:t>
    </dgm:pt>
    <dgm:pt modelId="{19558970-95CB-D04E-8A9D-5D12C09987D3}" type="pres">
      <dgm:prSet presAssocID="{9FEBE52F-F4A1-B847-BB89-D5046D06F44A}" presName="linear" presStyleCnt="0">
        <dgm:presLayoutVars>
          <dgm:dir/>
          <dgm:animLvl val="lvl"/>
          <dgm:resizeHandles val="exact"/>
        </dgm:presLayoutVars>
      </dgm:prSet>
      <dgm:spPr/>
    </dgm:pt>
    <dgm:pt modelId="{43F36FE1-AEA6-6744-9ECC-8CE696D8BA83}" type="pres">
      <dgm:prSet presAssocID="{C764C3AB-2D3E-324F-B2A4-ADC1EF817389}" presName="parentLin" presStyleCnt="0"/>
      <dgm:spPr/>
    </dgm:pt>
    <dgm:pt modelId="{8349B15F-5090-4846-BEBD-A08A5EFF11C9}" type="pres">
      <dgm:prSet presAssocID="{C764C3AB-2D3E-324F-B2A4-ADC1EF817389}" presName="parentLeftMargin" presStyleLbl="node1" presStyleIdx="0" presStyleCnt="2"/>
      <dgm:spPr/>
    </dgm:pt>
    <dgm:pt modelId="{7B084A38-75A2-B04B-95E2-5F9A1C31B2D8}" type="pres">
      <dgm:prSet presAssocID="{C764C3AB-2D3E-324F-B2A4-ADC1EF81738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4DD553-A14D-5C47-9F5B-D39A7177E071}" type="pres">
      <dgm:prSet presAssocID="{C764C3AB-2D3E-324F-B2A4-ADC1EF817389}" presName="negativeSpace" presStyleCnt="0"/>
      <dgm:spPr/>
    </dgm:pt>
    <dgm:pt modelId="{274CA243-9896-E34E-A310-D8F0B7C2B489}" type="pres">
      <dgm:prSet presAssocID="{C764C3AB-2D3E-324F-B2A4-ADC1EF817389}" presName="childText" presStyleLbl="conFgAcc1" presStyleIdx="0" presStyleCnt="2">
        <dgm:presLayoutVars>
          <dgm:bulletEnabled val="1"/>
        </dgm:presLayoutVars>
      </dgm:prSet>
      <dgm:spPr/>
    </dgm:pt>
    <dgm:pt modelId="{98D4FE00-085E-784B-A1FD-5CF55001CDC2}" type="pres">
      <dgm:prSet presAssocID="{BCD0B3AA-4783-104E-9449-31448DAEADD0}" presName="spaceBetweenRectangles" presStyleCnt="0"/>
      <dgm:spPr/>
    </dgm:pt>
    <dgm:pt modelId="{64F53B53-89C9-8F45-8D5C-CC2389C62899}" type="pres">
      <dgm:prSet presAssocID="{60C69DB2-93E0-7F41-81FB-0D6AD1B4D065}" presName="parentLin" presStyleCnt="0"/>
      <dgm:spPr/>
    </dgm:pt>
    <dgm:pt modelId="{45160AE1-36FC-3742-9853-3DB246353A0E}" type="pres">
      <dgm:prSet presAssocID="{60C69DB2-93E0-7F41-81FB-0D6AD1B4D065}" presName="parentLeftMargin" presStyleLbl="node1" presStyleIdx="0" presStyleCnt="2"/>
      <dgm:spPr/>
    </dgm:pt>
    <dgm:pt modelId="{55FC6F0B-904E-6B49-86CA-A4CB110EA2DB}" type="pres">
      <dgm:prSet presAssocID="{60C69DB2-93E0-7F41-81FB-0D6AD1B4D065}" presName="parentText" presStyleLbl="node1" presStyleIdx="1" presStyleCnt="2" custScaleX="113961">
        <dgm:presLayoutVars>
          <dgm:chMax val="0"/>
          <dgm:bulletEnabled val="1"/>
        </dgm:presLayoutVars>
      </dgm:prSet>
      <dgm:spPr/>
    </dgm:pt>
    <dgm:pt modelId="{3F79737C-0F73-2840-A93B-C5F8521F76D1}" type="pres">
      <dgm:prSet presAssocID="{60C69DB2-93E0-7F41-81FB-0D6AD1B4D065}" presName="negativeSpace" presStyleCnt="0"/>
      <dgm:spPr/>
    </dgm:pt>
    <dgm:pt modelId="{64ACF79D-E34B-7144-98FF-90BB72C44E34}" type="pres">
      <dgm:prSet presAssocID="{60C69DB2-93E0-7F41-81FB-0D6AD1B4D06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A0B8209-7F2B-A64A-B60C-6140A0F50EBA}" srcId="{9FEBE52F-F4A1-B847-BB89-D5046D06F44A}" destId="{60C69DB2-93E0-7F41-81FB-0D6AD1B4D065}" srcOrd="1" destOrd="0" parTransId="{BE679A8F-8DE0-954A-AD15-8F304BC24E69}" sibTransId="{1154286D-A9A4-BE4F-98E7-7C91D8F9D8E2}"/>
    <dgm:cxn modelId="{C9F8881B-D170-F940-8CB1-120891AEEDA6}" srcId="{9FEBE52F-F4A1-B847-BB89-D5046D06F44A}" destId="{C764C3AB-2D3E-324F-B2A4-ADC1EF817389}" srcOrd="0" destOrd="0" parTransId="{36446715-390E-E545-BD11-B96D07046FF9}" sibTransId="{BCD0B3AA-4783-104E-9449-31448DAEADD0}"/>
    <dgm:cxn modelId="{4E712F34-94A6-2747-8677-9AC78FD29A0E}" type="presOf" srcId="{C764C3AB-2D3E-324F-B2A4-ADC1EF817389}" destId="{8349B15F-5090-4846-BEBD-A08A5EFF11C9}" srcOrd="0" destOrd="0" presId="urn:microsoft.com/office/officeart/2005/8/layout/list1"/>
    <dgm:cxn modelId="{FAD4755E-60C0-584D-8616-75CDBD79EC59}" srcId="{C764C3AB-2D3E-324F-B2A4-ADC1EF817389}" destId="{78EEB79B-CED2-F843-B6C2-57BD23F4EFA7}" srcOrd="0" destOrd="0" parTransId="{907B7742-FF59-8941-BDED-6C537C814BA8}" sibTransId="{7867B43C-F0B5-D445-9171-7FD20C9C4944}"/>
    <dgm:cxn modelId="{6C3B3869-B4D2-C64B-94E5-25B25C6AE7C7}" type="presOf" srcId="{9FEBE52F-F4A1-B847-BB89-D5046D06F44A}" destId="{19558970-95CB-D04E-8A9D-5D12C09987D3}" srcOrd="0" destOrd="0" presId="urn:microsoft.com/office/officeart/2005/8/layout/list1"/>
    <dgm:cxn modelId="{5307E496-5590-A244-B5D8-729758F9B7F1}" type="presOf" srcId="{60C69DB2-93E0-7F41-81FB-0D6AD1B4D065}" destId="{45160AE1-36FC-3742-9853-3DB246353A0E}" srcOrd="0" destOrd="0" presId="urn:microsoft.com/office/officeart/2005/8/layout/list1"/>
    <dgm:cxn modelId="{A1D4269F-3F1D-8C4A-AB5C-9CFDB7962DFC}" type="presOf" srcId="{C764C3AB-2D3E-324F-B2A4-ADC1EF817389}" destId="{7B084A38-75A2-B04B-95E2-5F9A1C31B2D8}" srcOrd="1" destOrd="0" presId="urn:microsoft.com/office/officeart/2005/8/layout/list1"/>
    <dgm:cxn modelId="{DD7E2DA6-1614-414F-A21C-CB5F4ED2C9CB}" type="presOf" srcId="{78EEB79B-CED2-F843-B6C2-57BD23F4EFA7}" destId="{274CA243-9896-E34E-A310-D8F0B7C2B489}" srcOrd="0" destOrd="0" presId="urn:microsoft.com/office/officeart/2005/8/layout/list1"/>
    <dgm:cxn modelId="{AD0377A8-AA8F-594F-81FD-B8A561E24809}" type="presOf" srcId="{8BC88BAE-4BBD-584C-93A9-9D2D2123525E}" destId="{64ACF79D-E34B-7144-98FF-90BB72C44E34}" srcOrd="0" destOrd="0" presId="urn:microsoft.com/office/officeart/2005/8/layout/list1"/>
    <dgm:cxn modelId="{5EE49FEF-9139-494E-9F8B-D711B0A18EE4}" type="presOf" srcId="{60C69DB2-93E0-7F41-81FB-0D6AD1B4D065}" destId="{55FC6F0B-904E-6B49-86CA-A4CB110EA2DB}" srcOrd="1" destOrd="0" presId="urn:microsoft.com/office/officeart/2005/8/layout/list1"/>
    <dgm:cxn modelId="{87EC4FF6-6810-CD4C-AE01-E253963B8A43}" srcId="{60C69DB2-93E0-7F41-81FB-0D6AD1B4D065}" destId="{8BC88BAE-4BBD-584C-93A9-9D2D2123525E}" srcOrd="0" destOrd="0" parTransId="{A89B2B0F-EFE0-8440-B175-C79C6F9E1D1E}" sibTransId="{3AAF8EF0-B9E6-3244-B9F6-E8FF2EAF9AAE}"/>
    <dgm:cxn modelId="{58887B46-D4FA-124E-84AD-D82286340359}" type="presParOf" srcId="{19558970-95CB-D04E-8A9D-5D12C09987D3}" destId="{43F36FE1-AEA6-6744-9ECC-8CE696D8BA83}" srcOrd="0" destOrd="0" presId="urn:microsoft.com/office/officeart/2005/8/layout/list1"/>
    <dgm:cxn modelId="{CEB0681B-122A-8441-B26F-788746F97088}" type="presParOf" srcId="{43F36FE1-AEA6-6744-9ECC-8CE696D8BA83}" destId="{8349B15F-5090-4846-BEBD-A08A5EFF11C9}" srcOrd="0" destOrd="0" presId="urn:microsoft.com/office/officeart/2005/8/layout/list1"/>
    <dgm:cxn modelId="{027DF5ED-0736-BB45-B0E2-9E76F9536270}" type="presParOf" srcId="{43F36FE1-AEA6-6744-9ECC-8CE696D8BA83}" destId="{7B084A38-75A2-B04B-95E2-5F9A1C31B2D8}" srcOrd="1" destOrd="0" presId="urn:microsoft.com/office/officeart/2005/8/layout/list1"/>
    <dgm:cxn modelId="{92DDA4C3-3C1E-8048-BCA9-B94B6FA3A5E5}" type="presParOf" srcId="{19558970-95CB-D04E-8A9D-5D12C09987D3}" destId="{264DD553-A14D-5C47-9F5B-D39A7177E071}" srcOrd="1" destOrd="0" presId="urn:microsoft.com/office/officeart/2005/8/layout/list1"/>
    <dgm:cxn modelId="{06655270-BD63-3545-81D5-357752359C53}" type="presParOf" srcId="{19558970-95CB-D04E-8A9D-5D12C09987D3}" destId="{274CA243-9896-E34E-A310-D8F0B7C2B489}" srcOrd="2" destOrd="0" presId="urn:microsoft.com/office/officeart/2005/8/layout/list1"/>
    <dgm:cxn modelId="{D390C4A6-C174-D343-94F6-A6F4A95115BC}" type="presParOf" srcId="{19558970-95CB-D04E-8A9D-5D12C09987D3}" destId="{98D4FE00-085E-784B-A1FD-5CF55001CDC2}" srcOrd="3" destOrd="0" presId="urn:microsoft.com/office/officeart/2005/8/layout/list1"/>
    <dgm:cxn modelId="{2DDB3561-66DB-924F-B5EE-E66AAF239B3B}" type="presParOf" srcId="{19558970-95CB-D04E-8A9D-5D12C09987D3}" destId="{64F53B53-89C9-8F45-8D5C-CC2389C62899}" srcOrd="4" destOrd="0" presId="urn:microsoft.com/office/officeart/2005/8/layout/list1"/>
    <dgm:cxn modelId="{4EEB2C3B-7482-634D-B17F-B73D3A8B0050}" type="presParOf" srcId="{64F53B53-89C9-8F45-8D5C-CC2389C62899}" destId="{45160AE1-36FC-3742-9853-3DB246353A0E}" srcOrd="0" destOrd="0" presId="urn:microsoft.com/office/officeart/2005/8/layout/list1"/>
    <dgm:cxn modelId="{673EA198-085C-5249-AEAF-3C59A4358DE3}" type="presParOf" srcId="{64F53B53-89C9-8F45-8D5C-CC2389C62899}" destId="{55FC6F0B-904E-6B49-86CA-A4CB110EA2DB}" srcOrd="1" destOrd="0" presId="urn:microsoft.com/office/officeart/2005/8/layout/list1"/>
    <dgm:cxn modelId="{F81F6FF4-033B-9D4B-A578-BB876E38DBF9}" type="presParOf" srcId="{19558970-95CB-D04E-8A9D-5D12C09987D3}" destId="{3F79737C-0F73-2840-A93B-C5F8521F76D1}" srcOrd="5" destOrd="0" presId="urn:microsoft.com/office/officeart/2005/8/layout/list1"/>
    <dgm:cxn modelId="{391B1C49-D921-1247-AF94-97971A50B453}" type="presParOf" srcId="{19558970-95CB-D04E-8A9D-5D12C09987D3}" destId="{64ACF79D-E34B-7144-98FF-90BB72C44E3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CA243-9896-E34E-A310-D8F0B7C2B489}">
      <dsp:nvSpPr>
        <dsp:cNvPr id="0" name=""/>
        <dsp:cNvSpPr/>
      </dsp:nvSpPr>
      <dsp:spPr>
        <a:xfrm>
          <a:off x="0" y="487941"/>
          <a:ext cx="5276224" cy="118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494" tIns="666496" rIns="40949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Exponential time complexity</a:t>
          </a:r>
        </a:p>
      </dsp:txBody>
      <dsp:txXfrm>
        <a:off x="0" y="487941"/>
        <a:ext cx="5276224" cy="1184400"/>
      </dsp:txXfrm>
    </dsp:sp>
    <dsp:sp modelId="{7B084A38-75A2-B04B-95E2-5F9A1C31B2D8}">
      <dsp:nvSpPr>
        <dsp:cNvPr id="0" name=""/>
        <dsp:cNvSpPr/>
      </dsp:nvSpPr>
      <dsp:spPr>
        <a:xfrm>
          <a:off x="263811" y="15621"/>
          <a:ext cx="3693356" cy="944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600" tIns="0" rIns="13960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Branch and Bound</a:t>
          </a:r>
        </a:p>
      </dsp:txBody>
      <dsp:txXfrm>
        <a:off x="309925" y="61735"/>
        <a:ext cx="3601128" cy="852412"/>
      </dsp:txXfrm>
    </dsp:sp>
    <dsp:sp modelId="{64ACF79D-E34B-7144-98FF-90BB72C44E34}">
      <dsp:nvSpPr>
        <dsp:cNvPr id="0" name=""/>
        <dsp:cNvSpPr/>
      </dsp:nvSpPr>
      <dsp:spPr>
        <a:xfrm>
          <a:off x="0" y="2317461"/>
          <a:ext cx="5276224" cy="118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494" tIns="666496" rIns="40949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Results too weak</a:t>
          </a:r>
        </a:p>
      </dsp:txBody>
      <dsp:txXfrm>
        <a:off x="0" y="2317461"/>
        <a:ext cx="5276224" cy="1184400"/>
      </dsp:txXfrm>
    </dsp:sp>
    <dsp:sp modelId="{55FC6F0B-904E-6B49-86CA-A4CB110EA2DB}">
      <dsp:nvSpPr>
        <dsp:cNvPr id="0" name=""/>
        <dsp:cNvSpPr/>
      </dsp:nvSpPr>
      <dsp:spPr>
        <a:xfrm>
          <a:off x="263811" y="1845141"/>
          <a:ext cx="4208986" cy="944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600" tIns="0" rIns="13960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Constructive Approximation</a:t>
          </a:r>
        </a:p>
      </dsp:txBody>
      <dsp:txXfrm>
        <a:off x="309925" y="1891255"/>
        <a:ext cx="4116758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B3929-5FBD-B94B-BD99-9E0BB87CA186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1A41-1D87-FB4F-88E2-F0498F9CA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2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28EDF4-92A4-1845-87BB-AED20B532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45A47-E12B-4378-850B-C8D0A43CA54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A8B5-D926-BD4D-81EE-C95EB9D71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1B3D8-0572-5743-A906-34F370FEB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20AB6-4D95-E445-814C-065E3E1D3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71AE3-37E0-7C4F-B7FF-1D91092C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1B48B-DFBB-8547-891F-06843423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A516-3CB4-A64B-B1EE-E7AC3894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AFA3A-A9FC-9A47-8447-100361916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2597F-B45D-E24C-B5D6-6672D685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EAA6B-FC47-9E43-B96A-C64F1A52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0D15-F444-7841-AFCB-6ABBACB1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791FF-D586-C34D-BEA2-B5E4E5B6B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BA45D-2930-7A4E-9D43-9DAB0D209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2632-AE87-9044-9AA8-AA5FE6CF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FBC63-8D99-094D-B68F-162AFD41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70F5E-CF7F-224D-A145-75E7DDCF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1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CAC7-A7BD-4A43-B298-A66069D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031A4-DCDD-0248-A57C-4A1C74E8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389E-5B04-DD47-8C60-D1B7B2DF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4FE00-F4C6-EC41-9648-725B9DB2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1A2B-486E-534B-8AA5-8D54FF4A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1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F4B0-8BDA-7C4D-B0F8-B570B1F0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9A60F-634E-E04C-8C3D-722A4118F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02386-7DAA-B947-A10A-698E4BDA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29096-4642-8B45-8990-3E2981AA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F08B9-05F3-9C44-895D-BFFFE90F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2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7E0B-A704-8C4F-85D5-6CA0C1E7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23DB-B015-C340-AA9E-BF4B20A17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A8723-948A-944D-96A9-D83C1C227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19166-7777-5D47-8F4B-866B4838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D21DF-A543-9548-BF7D-EF8A2DBC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F860-BE35-A644-A735-B4612075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5400-7CAA-6649-88A9-B7E09901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7A0E4-2ECB-514B-8272-5608FA6D3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85DDC-F753-2C46-9869-321F01359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AC1A0-799E-6A4F-B1AC-34D6D198E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0B7E4-8B61-E24F-9214-427B5F5C0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7EEB8-28F4-4D4A-88CB-99183935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D5B54-DF5D-1843-9DEB-83CC3EAC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CD063-B8AE-C74A-9B8B-FE57F39E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19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DC12-1B10-EE4C-891A-94A964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C0788-E3D0-214E-978A-6E2D3812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25D45-3281-ED45-BA87-F972EB6C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066A8-33DA-5943-AF25-54322C52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0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520E3-669D-C245-9F89-49FE0BAF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1C40D-2A17-E048-98D2-7A140441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4222B-02AC-BC4F-BDF2-7B0EA73D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7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FEBF-B4A4-5740-AF6D-0ADD2EC6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5D3D5-F44E-1345-8D1F-05899A4B5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DCD83-1582-CE41-88B7-A72C5B5DB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6E92B-46F8-E24C-82F2-30B499B0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1BF2F-3A37-6345-B886-2638925E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815DE-98B6-D242-A6BD-5981A1FE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164B-B95D-B249-8B63-57ADA09F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9B94B-3AAE-4A4A-B6C6-A2AAEF34D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EA20A-C30B-8647-A60F-2430F2AED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1B93-E5C2-814C-B262-84904BAF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1E37E-CED8-644E-93FB-F275E088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0EA5C-3C25-3542-884D-E1072495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B9DD9D-61EB-7C4D-9604-FBBCF15D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17B-D484-3E44-8DC2-9C4AB4EF4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A4868-5020-0240-8DD8-B39F11D32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2707B-4783-3C4D-9E81-150762E3922E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39DC3-76B4-804B-B5E2-DB76ACA93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4D8DE-32A0-9847-882C-2240355E4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97A1E-8196-D94D-8D01-8263B3F3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png"/><Relationship Id="rId18" Type="http://schemas.openxmlformats.org/officeDocument/2006/relationships/image" Target="../media/image36.png"/><Relationship Id="rId3" Type="http://schemas.openxmlformats.org/officeDocument/2006/relationships/image" Target="../media/image461.png"/><Relationship Id="rId12" Type="http://schemas.openxmlformats.org/officeDocument/2006/relationships/image" Target="../media/image550.png"/><Relationship Id="rId17" Type="http://schemas.openxmlformats.org/officeDocument/2006/relationships/image" Target="../media/image600.png"/><Relationship Id="rId2" Type="http://schemas.openxmlformats.org/officeDocument/2006/relationships/image" Target="../media/image451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580.png"/><Relationship Id="rId19" Type="http://schemas.openxmlformats.org/officeDocument/2006/relationships/image" Target="../media/image37.png"/><Relationship Id="rId4" Type="http://schemas.openxmlformats.org/officeDocument/2006/relationships/image" Target="../media/image471.png"/><Relationship Id="rId14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3.png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98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1.png"/><Relationship Id="rId18" Type="http://schemas.openxmlformats.org/officeDocument/2006/relationships/image" Target="../media/image281.png"/><Relationship Id="rId3" Type="http://schemas.openxmlformats.org/officeDocument/2006/relationships/image" Target="../media/image13.png"/><Relationship Id="rId7" Type="http://schemas.openxmlformats.org/officeDocument/2006/relationships/image" Target="../media/image74.emf"/><Relationship Id="rId12" Type="http://schemas.openxmlformats.org/officeDocument/2006/relationships/image" Target="../media/image221.png"/><Relationship Id="rId17" Type="http://schemas.openxmlformats.org/officeDocument/2006/relationships/image" Target="../media/image271.png"/><Relationship Id="rId2" Type="http://schemas.openxmlformats.org/officeDocument/2006/relationships/image" Target="../media/image120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0.png"/><Relationship Id="rId19" Type="http://schemas.openxmlformats.org/officeDocument/2006/relationships/image" Target="../media/image291.png"/><Relationship Id="rId4" Type="http://schemas.openxmlformats.org/officeDocument/2006/relationships/image" Target="../media/image14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3" Type="http://schemas.openxmlformats.org/officeDocument/2006/relationships/image" Target="../media/image46.png"/><Relationship Id="rId12" Type="http://schemas.openxmlformats.org/officeDocument/2006/relationships/image" Target="../media/image510.png"/><Relationship Id="rId2" Type="http://schemas.openxmlformats.org/officeDocument/2006/relationships/image" Target="../media/image4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4.png"/><Relationship Id="rId15" Type="http://schemas.openxmlformats.org/officeDocument/2006/relationships/image" Target="../media/image8.png"/><Relationship Id="rId1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image" Target="../media/image950.png"/><Relationship Id="rId18" Type="http://schemas.openxmlformats.org/officeDocument/2006/relationships/image" Target="../media/image911.png"/><Relationship Id="rId3" Type="http://schemas.openxmlformats.org/officeDocument/2006/relationships/image" Target="../media/image20.png"/><Relationship Id="rId21" Type="http://schemas.openxmlformats.org/officeDocument/2006/relationships/image" Target="../media/image1010.png"/><Relationship Id="rId7" Type="http://schemas.openxmlformats.org/officeDocument/2006/relationships/image" Target="../media/image890.png"/><Relationship Id="rId12" Type="http://schemas.openxmlformats.org/officeDocument/2006/relationships/image" Target="../media/image940.png"/><Relationship Id="rId17" Type="http://schemas.openxmlformats.org/officeDocument/2006/relationships/image" Target="../media/image21.png"/><Relationship Id="rId25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980.png"/><Relationship Id="rId20" Type="http://schemas.openxmlformats.org/officeDocument/2006/relationships/image" Target="../media/image10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11" Type="http://schemas.openxmlformats.org/officeDocument/2006/relationships/image" Target="../media/image930.png"/><Relationship Id="rId24" Type="http://schemas.openxmlformats.org/officeDocument/2006/relationships/image" Target="../media/image22.png"/><Relationship Id="rId5" Type="http://schemas.openxmlformats.org/officeDocument/2006/relationships/image" Target="../media/image870.png"/><Relationship Id="rId15" Type="http://schemas.openxmlformats.org/officeDocument/2006/relationships/image" Target="../media/image970.png"/><Relationship Id="rId23" Type="http://schemas.openxmlformats.org/officeDocument/2006/relationships/image" Target="../media/image1030.png"/><Relationship Id="rId10" Type="http://schemas.openxmlformats.org/officeDocument/2006/relationships/image" Target="../media/image920.png"/><Relationship Id="rId19" Type="http://schemas.openxmlformats.org/officeDocument/2006/relationships/image" Target="../media/image990.png"/><Relationship Id="rId9" Type="http://schemas.openxmlformats.org/officeDocument/2006/relationships/image" Target="../media/image780.png"/><Relationship Id="rId14" Type="http://schemas.openxmlformats.org/officeDocument/2006/relationships/image" Target="../media/image960.png"/><Relationship Id="rId22" Type="http://schemas.openxmlformats.org/officeDocument/2006/relationships/image" Target="../media/image10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0.png"/><Relationship Id="rId18" Type="http://schemas.openxmlformats.org/officeDocument/2006/relationships/image" Target="../media/image970.png"/><Relationship Id="rId3" Type="http://schemas.microsoft.com/office/2007/relationships/hdphoto" Target="../media/hdphoto1.wdp"/><Relationship Id="rId21" Type="http://schemas.openxmlformats.org/officeDocument/2006/relationships/image" Target="../media/image27.png"/><Relationship Id="rId7" Type="http://schemas.openxmlformats.org/officeDocument/2006/relationships/image" Target="../media/image1070.png"/><Relationship Id="rId12" Type="http://schemas.openxmlformats.org/officeDocument/2006/relationships/image" Target="../media/image780.png"/><Relationship Id="rId17" Type="http://schemas.openxmlformats.org/officeDocument/2006/relationships/image" Target="../media/image960.png"/><Relationship Id="rId2" Type="http://schemas.openxmlformats.org/officeDocument/2006/relationships/image" Target="../media/image11.png"/><Relationship Id="rId16" Type="http://schemas.openxmlformats.org/officeDocument/2006/relationships/image" Target="../media/image950.png"/><Relationship Id="rId20" Type="http://schemas.openxmlformats.org/officeDocument/2006/relationships/image" Target="../media/image26.png"/><Relationship Id="rId6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900.png"/><Relationship Id="rId5" Type="http://schemas.microsoft.com/office/2007/relationships/hdphoto" Target="../media/hdphoto2.wdp"/><Relationship Id="rId15" Type="http://schemas.openxmlformats.org/officeDocument/2006/relationships/image" Target="../media/image940.png"/><Relationship Id="rId61" Type="http://schemas.openxmlformats.org/officeDocument/2006/relationships/image" Target="../media/image113.png"/><Relationship Id="rId10" Type="http://schemas.openxmlformats.org/officeDocument/2006/relationships/image" Target="../media/image890.png"/><Relationship Id="rId19" Type="http://schemas.openxmlformats.org/officeDocument/2006/relationships/image" Target="../media/image980.png"/><Relationship Id="rId60" Type="http://schemas.openxmlformats.org/officeDocument/2006/relationships/image" Target="../media/image112.png"/><Relationship Id="rId4" Type="http://schemas.openxmlformats.org/officeDocument/2006/relationships/image" Target="../media/image12.png"/><Relationship Id="rId9" Type="http://schemas.openxmlformats.org/officeDocument/2006/relationships/image" Target="../media/image770.png"/><Relationship Id="rId14" Type="http://schemas.openxmlformats.org/officeDocument/2006/relationships/image" Target="../media/image9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6.png"/><Relationship Id="rId3" Type="http://schemas.openxmlformats.org/officeDocument/2006/relationships/image" Target="../media/image30.png"/><Relationship Id="rId7" Type="http://schemas.openxmlformats.org/officeDocument/2006/relationships/image" Target="../media/image46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13.emf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5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48.png"/><Relationship Id="rId10" Type="http://schemas.openxmlformats.org/officeDocument/2006/relationships/image" Target="../media/image135.png"/><Relationship Id="rId4" Type="http://schemas.openxmlformats.org/officeDocument/2006/relationships/image" Target="../media/image470.png"/><Relationship Id="rId9" Type="http://schemas.openxmlformats.org/officeDocument/2006/relationships/image" Target="../media/image134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0.png"/><Relationship Id="rId26" Type="http://schemas.openxmlformats.org/officeDocument/2006/relationships/image" Target="../media/image33.png"/><Relationship Id="rId39" Type="http://schemas.openxmlformats.org/officeDocument/2006/relationships/image" Target="../media/image440.png"/><Relationship Id="rId3" Type="http://schemas.openxmlformats.org/officeDocument/2006/relationships/image" Target="../media/image251.png"/><Relationship Id="rId21" Type="http://schemas.openxmlformats.org/officeDocument/2006/relationships/image" Target="../media/image280.png"/><Relationship Id="rId34" Type="http://schemas.openxmlformats.org/officeDocument/2006/relationships/image" Target="../media/image410.png"/><Relationship Id="rId7" Type="http://schemas.openxmlformats.org/officeDocument/2006/relationships/image" Target="../media/image29.png"/><Relationship Id="rId17" Type="http://schemas.openxmlformats.org/officeDocument/2006/relationships/image" Target="../media/image2400.png"/><Relationship Id="rId25" Type="http://schemas.openxmlformats.org/officeDocument/2006/relationships/image" Target="../media/image32.png"/><Relationship Id="rId33" Type="http://schemas.openxmlformats.org/officeDocument/2006/relationships/image" Target="../media/image401.png"/><Relationship Id="rId38" Type="http://schemas.openxmlformats.org/officeDocument/2006/relationships/image" Target="../media/image4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0.png"/><Relationship Id="rId20" Type="http://schemas.openxmlformats.org/officeDocument/2006/relationships/image" Target="../media/image270.png"/><Relationship Id="rId29" Type="http://schemas.openxmlformats.org/officeDocument/2006/relationships/image" Target="../media/image360.png"/><Relationship Id="rId41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24" Type="http://schemas.openxmlformats.org/officeDocument/2006/relationships/image" Target="../media/image311.png"/><Relationship Id="rId32" Type="http://schemas.openxmlformats.org/officeDocument/2006/relationships/image" Target="../media/image391.png"/><Relationship Id="rId37" Type="http://schemas.openxmlformats.org/officeDocument/2006/relationships/image" Target="../media/image140.png"/><Relationship Id="rId40" Type="http://schemas.openxmlformats.org/officeDocument/2006/relationships/image" Target="../media/image480.png"/><Relationship Id="rId5" Type="http://schemas.openxmlformats.org/officeDocument/2006/relationships/image" Target="../media/image272.png"/><Relationship Id="rId15" Type="http://schemas.openxmlformats.org/officeDocument/2006/relationships/image" Target="../media/image220.png"/><Relationship Id="rId23" Type="http://schemas.openxmlformats.org/officeDocument/2006/relationships/image" Target="../media/image301.png"/><Relationship Id="rId28" Type="http://schemas.openxmlformats.org/officeDocument/2006/relationships/image" Target="../media/image350.png"/><Relationship Id="rId36" Type="http://schemas.openxmlformats.org/officeDocument/2006/relationships/image" Target="../media/image139.png"/><Relationship Id="rId19" Type="http://schemas.openxmlformats.org/officeDocument/2006/relationships/image" Target="../media/image2600.png"/><Relationship Id="rId31" Type="http://schemas.openxmlformats.org/officeDocument/2006/relationships/image" Target="../media/image381.png"/><Relationship Id="rId4" Type="http://schemas.openxmlformats.org/officeDocument/2006/relationships/image" Target="../media/image261.png"/><Relationship Id="rId22" Type="http://schemas.openxmlformats.org/officeDocument/2006/relationships/image" Target="../media/image290.png"/><Relationship Id="rId27" Type="http://schemas.openxmlformats.org/officeDocument/2006/relationships/image" Target="../media/image341.png"/><Relationship Id="rId30" Type="http://schemas.openxmlformats.org/officeDocument/2006/relationships/image" Target="../media/image370.png"/><Relationship Id="rId35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BFBD-74AF-AA4C-A851-F7EA26113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Learning with Structured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BA81E-8D6D-0B46-86AF-C7C02F2ED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Hanjun Dai</a:t>
            </a:r>
          </a:p>
          <a:p>
            <a:r>
              <a:rPr lang="en-US" dirty="0"/>
              <a:t>Nov 8, 2018</a:t>
            </a:r>
          </a:p>
        </p:txBody>
      </p:sp>
    </p:spTree>
    <p:extLst>
      <p:ext uri="{BB962C8B-B14F-4D97-AF65-F5344CB8AC3E}">
        <p14:creationId xmlns:p14="http://schemas.microsoft.com/office/powerpoint/2010/main" val="1271079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8C52-9AE5-B645-A8BC-C00982C3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structure2vec—Loopy BP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33A01-96A9-9C42-B7CB-5493AC0F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021763"/>
            <a:ext cx="6096000" cy="8763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3E0DA9F-1D53-3245-AD3A-E80DE2379041}"/>
              </a:ext>
            </a:extLst>
          </p:cNvPr>
          <p:cNvSpPr txBox="1"/>
          <p:nvPr/>
        </p:nvSpPr>
        <p:spPr>
          <a:xfrm>
            <a:off x="838200" y="1560098"/>
            <a:ext cx="2831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Fixed point equation: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01B18-9092-6349-8756-56159282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3515711"/>
            <a:ext cx="4152900" cy="4572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190EA78-DBF8-6748-AB87-B0787A515560}"/>
              </a:ext>
            </a:extLst>
          </p:cNvPr>
          <p:cNvSpPr txBox="1"/>
          <p:nvPr/>
        </p:nvSpPr>
        <p:spPr>
          <a:xfrm>
            <a:off x="838199" y="2998305"/>
            <a:ext cx="202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Function form: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1E785-476F-3242-A3DA-4F785D45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0" y="5088105"/>
            <a:ext cx="3873500" cy="7493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523ACC2-75B0-9344-AC9D-EBBA4181BF66}"/>
              </a:ext>
            </a:extLst>
          </p:cNvPr>
          <p:cNvSpPr txBox="1"/>
          <p:nvPr/>
        </p:nvSpPr>
        <p:spPr>
          <a:xfrm>
            <a:off x="838199" y="4436512"/>
            <a:ext cx="4449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One example of parameterization: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7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83C3-76D3-5246-B137-B8B81764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structure2vec experiments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D32A01-3D82-4F4C-9B43-5BEA139366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64911" y="1446223"/>
          <a:ext cx="5588889" cy="186838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7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316">
                <a:tc>
                  <a:txBody>
                    <a:bodyPr/>
                    <a:lstStyle/>
                    <a:p>
                      <a:r>
                        <a:rPr lang="en-US" sz="2400" dirty="0"/>
                        <a:t>Dataset</a:t>
                      </a:r>
                      <a:endParaRPr lang="en-US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Harvard clean</a:t>
                      </a:r>
                      <a:r>
                        <a:rPr lang="en-US" sz="2400" baseline="0" dirty="0"/>
                        <a:t> energy project </a:t>
                      </a:r>
                      <a:endParaRPr lang="en-US" sz="2400" b="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72">
                <a:tc>
                  <a:txBody>
                    <a:bodyPr/>
                    <a:lstStyle/>
                    <a:p>
                      <a:r>
                        <a:rPr lang="en-US" sz="2400" dirty="0"/>
                        <a:t>Size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2.3 million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err="1"/>
                        <a:t>Avg</a:t>
                      </a:r>
                      <a:r>
                        <a:rPr lang="en-US" sz="2400" dirty="0"/>
                        <a:t> node #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 err="1"/>
                        <a:t>Avg</a:t>
                      </a:r>
                      <a:r>
                        <a:rPr lang="en-US" sz="2400" dirty="0"/>
                        <a:t> edge #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A3FE3A-4759-684A-82BA-4FB853C1DB59}"/>
              </a:ext>
            </a:extLst>
          </p:cNvPr>
          <p:cNvSpPr txBox="1"/>
          <p:nvPr/>
        </p:nvSpPr>
        <p:spPr>
          <a:xfrm>
            <a:off x="369433" y="5822581"/>
            <a:ext cx="455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Power Conversion Efficiency (PCE) </a:t>
            </a:r>
          </a:p>
          <a:p>
            <a:pPr algn="ctr"/>
            <a:r>
              <a:rPr lang="en-US" sz="2400" dirty="0"/>
              <a:t>(0 -12 %)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E40B54-D4B5-E04D-B3B4-0F81772D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" y="1609636"/>
            <a:ext cx="4581467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236A11A-0FCC-EE4A-B805-50E49F79FC8C}"/>
              </a:ext>
            </a:extLst>
          </p:cNvPr>
          <p:cNvSpPr/>
          <p:nvPr/>
        </p:nvSpPr>
        <p:spPr bwMode="auto">
          <a:xfrm rot="5400000">
            <a:off x="1920445" y="5077031"/>
            <a:ext cx="1007418" cy="892534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predict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59D92-ED08-BA47-933E-E67D4BE9796F}"/>
              </a:ext>
            </a:extLst>
          </p:cNvPr>
          <p:cNvSpPr txBox="1"/>
          <p:nvPr/>
        </p:nvSpPr>
        <p:spPr>
          <a:xfrm>
            <a:off x="225287" y="4050268"/>
            <a:ext cx="1684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Organic Solar Panel Materials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58A233-F9EC-7F43-9678-9201245461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26193" y="3544618"/>
          <a:ext cx="702545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1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Test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Test</a:t>
                      </a:r>
                      <a:r>
                        <a:rPr lang="en-US" sz="2400" baseline="0" dirty="0"/>
                        <a:t>  RMSE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 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WL level-3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WL level-6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1378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DE-MF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</a:t>
                      </a:r>
                      <a:r>
                        <a:rPr lang="en-US" sz="2400" baseline="0" dirty="0"/>
                        <a:t> 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DE-LBP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</a:t>
                      </a:r>
                      <a:r>
                        <a:rPr lang="en-US" sz="2400" baseline="0" dirty="0"/>
                        <a:t> 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173BD7-9CA6-AB4B-A46C-036952792DD4}"/>
              </a:ext>
            </a:extLst>
          </p:cNvPr>
          <p:cNvSpPr txBox="1"/>
          <p:nvPr/>
        </p:nvSpPr>
        <p:spPr>
          <a:xfrm>
            <a:off x="0" y="6581001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[Dai </a:t>
            </a:r>
            <a:r>
              <a:rPr lang="en-US" sz="1200" dirty="0" err="1"/>
              <a:t>et.al</a:t>
            </a:r>
            <a:r>
              <a:rPr lang="en-US" sz="1200" dirty="0"/>
              <a:t>, ICML 2016]</a:t>
            </a:r>
          </a:p>
        </p:txBody>
      </p:sp>
    </p:spTree>
    <p:extLst>
      <p:ext uri="{BB962C8B-B14F-4D97-AF65-F5344CB8AC3E}">
        <p14:creationId xmlns:p14="http://schemas.microsoft.com/office/powerpoint/2010/main" val="753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83C3-76D3-5246-B137-B8B81764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structure2vec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73BD7-9CA6-AB4B-A46C-036952792DD4}"/>
              </a:ext>
            </a:extLst>
          </p:cNvPr>
          <p:cNvSpPr txBox="1"/>
          <p:nvPr/>
        </p:nvSpPr>
        <p:spPr>
          <a:xfrm>
            <a:off x="0" y="6581001"/>
            <a:ext cx="1530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[Dai </a:t>
            </a:r>
            <a:r>
              <a:rPr lang="en-US" sz="1200" dirty="0" err="1"/>
              <a:t>et.al</a:t>
            </a:r>
            <a:r>
              <a:rPr lang="en-US" sz="1200" dirty="0"/>
              <a:t>, ICML 2016]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63CFF4-4291-CA4B-96A6-16F345F7C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966598"/>
              </p:ext>
            </p:extLst>
          </p:nvPr>
        </p:nvGraphicFramePr>
        <p:xfrm>
          <a:off x="3148991" y="2105629"/>
          <a:ext cx="5850834" cy="431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62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Effective ( &gt; 10 )</a:t>
                      </a:r>
                      <a:endParaRPr lang="en-US" sz="2400" b="0" dirty="0"/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Ineffective ( &lt; 0.5 )</a:t>
                      </a:r>
                      <a:endParaRPr lang="en-US" sz="2400" b="0" dirty="0"/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24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24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6600"/>
                        </a:solidFill>
                      </a:endParaRPr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rgbClr val="006600"/>
                        </a:solidFill>
                      </a:endParaRPr>
                    </a:p>
                  </a:txBody>
                  <a:tcPr marL="68165" marR="68165" marT="34082" marB="34082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9087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207AD1D-D97A-4047-A225-EC79EA2E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419" y="2933325"/>
            <a:ext cx="2783406" cy="1063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0AD99D-516C-6749-9F98-87B2E07A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10" y="2720878"/>
            <a:ext cx="2556190" cy="1669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4100D-57DB-7741-A02D-4B73ADAF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66" y="4782800"/>
            <a:ext cx="2824678" cy="1476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F9ACBD-837C-4B47-9CA0-4D7AE2A9B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249" y="4681189"/>
            <a:ext cx="2559740" cy="1578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8C7B17-4A07-FC46-B3AD-57E9FAB2F6F3}"/>
              </a:ext>
            </a:extLst>
          </p:cNvPr>
          <p:cNvSpPr txBox="1"/>
          <p:nvPr/>
        </p:nvSpPr>
        <p:spPr>
          <a:xfrm>
            <a:off x="574531" y="1425228"/>
            <a:ext cx="455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Molecule fragments</a:t>
            </a:r>
          </a:p>
        </p:txBody>
      </p:sp>
    </p:spTree>
    <p:extLst>
      <p:ext uri="{BB962C8B-B14F-4D97-AF65-F5344CB8AC3E}">
        <p14:creationId xmlns:p14="http://schemas.microsoft.com/office/powerpoint/2010/main" val="38094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Representation Learning for Structured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Embedding graphical model inference algorithm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Extensions:</a:t>
            </a:r>
          </a:p>
          <a:p>
            <a:pPr lvl="2"/>
            <a:r>
              <a:rPr lang="en-US" sz="2400" b="1" dirty="0" err="1">
                <a:solidFill>
                  <a:srgbClr val="FF0000"/>
                </a:solidFill>
              </a:rPr>
              <a:t>Kd</a:t>
            </a:r>
            <a:r>
              <a:rPr lang="en-US" sz="2400" b="1" dirty="0">
                <a:solidFill>
                  <a:srgbClr val="FF0000"/>
                </a:solidFill>
              </a:rPr>
              <a:t>-value prediction</a:t>
            </a:r>
          </a:p>
          <a:p>
            <a:pPr lvl="2"/>
            <a:r>
              <a:rPr lang="en-US" sz="2400" dirty="0"/>
              <a:t>Large scale graph embedding</a:t>
            </a:r>
          </a:p>
          <a:p>
            <a:pPr lvl="2"/>
            <a:endParaRPr lang="en-US" dirty="0"/>
          </a:p>
          <a:p>
            <a:r>
              <a:rPr lang="en-US" dirty="0"/>
              <a:t>Combinatorial Optimization over Structures</a:t>
            </a:r>
          </a:p>
          <a:p>
            <a:pPr lvl="1"/>
            <a:r>
              <a:rPr lang="en-US" dirty="0"/>
              <a:t>Learning to optimize NPC problems</a:t>
            </a:r>
          </a:p>
          <a:p>
            <a:pPr lvl="1"/>
            <a:r>
              <a:rPr lang="en-US" dirty="0"/>
              <a:t>Extensions:</a:t>
            </a:r>
          </a:p>
          <a:p>
            <a:pPr lvl="2"/>
            <a:r>
              <a:rPr lang="en-US" dirty="0"/>
              <a:t>Graph adversarial attack</a:t>
            </a:r>
          </a:p>
          <a:p>
            <a:pPr lvl="2"/>
            <a:r>
              <a:rPr lang="en-US" dirty="0"/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83C3-76D3-5246-B137-B8B81764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Sequence2vec experiments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B7ED8FE-F1C9-6941-986C-412C89B1DFC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00439" y="1461052"/>
          <a:ext cx="91440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0A2554C-FB8F-E148-AD06-9AA688C9523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00439" y="4002879"/>
          <a:ext cx="906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ADC9D4-D089-A14C-B7C8-3D8A72379ABD}"/>
              </a:ext>
            </a:extLst>
          </p:cNvPr>
          <p:cNvSpPr txBox="1"/>
          <p:nvPr/>
        </p:nvSpPr>
        <p:spPr bwMode="auto">
          <a:xfrm>
            <a:off x="9188725" y="1799372"/>
            <a:ext cx="30032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MITOMI 2.0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28 TFs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Regression problem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2A92D-AFA2-2447-89F5-CCD36E67AB31}"/>
              </a:ext>
            </a:extLst>
          </p:cNvPr>
          <p:cNvSpPr txBox="1"/>
          <p:nvPr/>
        </p:nvSpPr>
        <p:spPr bwMode="auto">
          <a:xfrm>
            <a:off x="581439" y="1560014"/>
            <a:ext cx="6976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Font typeface="Wingdings" pitchFamily="-64" charset="2"/>
              <a:buNone/>
            </a:pPr>
            <a:r>
              <a:rPr lang="en-US" sz="2400" kern="0" dirty="0"/>
              <a:t>MAE</a:t>
            </a:r>
            <a:endParaRPr lang="en-US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97E8A-2668-4A48-9618-14D5618D5122}"/>
              </a:ext>
            </a:extLst>
          </p:cNvPr>
          <p:cNvSpPr txBox="1"/>
          <p:nvPr/>
        </p:nvSpPr>
        <p:spPr bwMode="auto">
          <a:xfrm>
            <a:off x="569612" y="4110239"/>
            <a:ext cx="6976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Font typeface="Wingdings" pitchFamily="-64" charset="2"/>
              <a:buNone/>
            </a:pPr>
            <a:r>
              <a:rPr lang="en-US" sz="2400" kern="0" dirty="0"/>
              <a:t>MAE</a:t>
            </a:r>
            <a:endParaRPr lang="en-US" kern="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0D61C70-08BF-DB43-93F8-0A7110D6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82239" y="6288879"/>
            <a:ext cx="1905000" cy="457200"/>
          </a:xfrm>
        </p:spPr>
        <p:txBody>
          <a:bodyPr/>
          <a:lstStyle/>
          <a:p>
            <a:fld id="{B5B0B107-D3C9-4ED3-ADE1-E5BC2FA748D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087475-1A64-EF48-AC5F-486138106B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88725" y="3777828"/>
          <a:ext cx="29425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Cmp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110C97C-B310-604B-B90A-802060311C4D}"/>
              </a:ext>
            </a:extLst>
          </p:cNvPr>
          <p:cNvSpPr/>
          <p:nvPr/>
        </p:nvSpPr>
        <p:spPr>
          <a:xfrm>
            <a:off x="9362712" y="6342408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Dai </a:t>
            </a:r>
            <a:r>
              <a:rPr lang="en-US" sz="1400" b="1" dirty="0" err="1">
                <a:solidFill>
                  <a:schemeClr val="accent3"/>
                </a:solidFill>
                <a:latin typeface="Helvetica Neue" charset="0"/>
              </a:rPr>
              <a:t>et.al</a:t>
            </a:r>
            <a:r>
              <a:rPr lang="en-US" sz="1400" b="1" i="1" dirty="0">
                <a:solidFill>
                  <a:schemeClr val="accent3"/>
                </a:solidFill>
                <a:latin typeface="Helvetica Neue" charset="0"/>
              </a:rPr>
              <a:t>, Bioinformatics 2017</a:t>
            </a:r>
          </a:p>
        </p:txBody>
      </p:sp>
    </p:spTree>
    <p:extLst>
      <p:ext uri="{BB962C8B-B14F-4D97-AF65-F5344CB8AC3E}">
        <p14:creationId xmlns:p14="http://schemas.microsoft.com/office/powerpoint/2010/main" val="31994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2D2B-5C69-114A-AADB-93D554D8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sequence2vec interpretation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DFF19-6CFB-FF42-9270-4F2F08C3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14" y="2452314"/>
            <a:ext cx="2575838" cy="304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58ACCD-4D6B-CC4A-9972-0C41B177EEDA}"/>
              </a:ext>
            </a:extLst>
          </p:cNvPr>
          <p:cNvSpPr txBox="1"/>
          <p:nvPr/>
        </p:nvSpPr>
        <p:spPr>
          <a:xfrm>
            <a:off x="639557" y="1481840"/>
            <a:ext cx="455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/>
              <a:t>Sequence Motifs 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DEA384-9534-6D4C-8040-5C53CE6F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37" y="2472192"/>
            <a:ext cx="2446547" cy="29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Representation Learning for Structured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Embedding graphical model inference algorithm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Extensions:</a:t>
            </a:r>
          </a:p>
          <a:p>
            <a:pPr lvl="2"/>
            <a:r>
              <a:rPr lang="en-US" sz="2400" b="1" dirty="0" err="1">
                <a:solidFill>
                  <a:schemeClr val="accent3"/>
                </a:solidFill>
              </a:rPr>
              <a:t>Kd</a:t>
            </a:r>
            <a:r>
              <a:rPr lang="en-US" sz="2400" b="1" dirty="0">
                <a:solidFill>
                  <a:schemeClr val="accent3"/>
                </a:solidFill>
              </a:rPr>
              <a:t>-value prediction</a:t>
            </a:r>
          </a:p>
          <a:p>
            <a:pPr lvl="2"/>
            <a:r>
              <a:rPr lang="en-US" sz="2400" b="1" dirty="0">
                <a:solidFill>
                  <a:srgbClr val="FF0000"/>
                </a:solidFill>
              </a:rPr>
              <a:t>Large scale graph embedding</a:t>
            </a:r>
          </a:p>
          <a:p>
            <a:pPr lvl="2"/>
            <a:endParaRPr lang="en-US" dirty="0"/>
          </a:p>
          <a:p>
            <a:r>
              <a:rPr lang="en-US" dirty="0"/>
              <a:t>Combinatorial Optimization over Structures</a:t>
            </a:r>
          </a:p>
          <a:p>
            <a:pPr lvl="1"/>
            <a:r>
              <a:rPr lang="en-US" dirty="0"/>
              <a:t>Learning to optimize NPC problems</a:t>
            </a:r>
          </a:p>
          <a:p>
            <a:pPr lvl="1"/>
            <a:r>
              <a:rPr lang="en-US" dirty="0"/>
              <a:t>Extensions:</a:t>
            </a:r>
          </a:p>
          <a:p>
            <a:pPr lvl="2"/>
            <a:r>
              <a:rPr lang="en-US" dirty="0"/>
              <a:t>Graph adversarial attack</a:t>
            </a:r>
          </a:p>
          <a:p>
            <a:pPr lvl="2"/>
            <a:r>
              <a:rPr lang="en-US" dirty="0"/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9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Common strategies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F69E1-757A-3241-B7A7-92E9D43E7488}"/>
              </a:ext>
            </a:extLst>
          </p:cNvPr>
          <p:cNvGrpSpPr/>
          <p:nvPr/>
        </p:nvGrpSpPr>
        <p:grpSpPr>
          <a:xfrm>
            <a:off x="1030014" y="1813958"/>
            <a:ext cx="2753710" cy="2558346"/>
            <a:chOff x="5766093" y="3234706"/>
            <a:chExt cx="2191339" cy="20358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16B0BC-CE41-7746-B33B-E5956CD31E1B}"/>
                </a:ext>
              </a:extLst>
            </p:cNvPr>
            <p:cNvGrpSpPr/>
            <p:nvPr/>
          </p:nvGrpSpPr>
          <p:grpSpPr>
            <a:xfrm>
              <a:off x="5867400" y="3581400"/>
              <a:ext cx="1984526" cy="1621788"/>
              <a:chOff x="4025516" y="4015150"/>
              <a:chExt cx="1984526" cy="1621788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CBEEA7D-4B9B-1742-BB42-B677EDD5AA3A}"/>
                  </a:ext>
                </a:extLst>
              </p:cNvPr>
              <p:cNvSpPr/>
              <p:nvPr/>
            </p:nvSpPr>
            <p:spPr bwMode="auto">
              <a:xfrm>
                <a:off x="4025516" y="4015150"/>
                <a:ext cx="1509502" cy="1400069"/>
              </a:xfrm>
              <a:custGeom>
                <a:avLst/>
                <a:gdLst>
                  <a:gd name="connsiteX0" fmla="*/ 235015 w 1512287"/>
                  <a:gd name="connsiteY0" fmla="*/ 338019 h 1316476"/>
                  <a:gd name="connsiteX1" fmla="*/ 275208 w 1512287"/>
                  <a:gd name="connsiteY1" fmla="*/ 227487 h 1316476"/>
                  <a:gd name="connsiteX2" fmla="*/ 385740 w 1512287"/>
                  <a:gd name="connsiteY2" fmla="*/ 66713 h 1316476"/>
                  <a:gd name="connsiteX3" fmla="*/ 536465 w 1512287"/>
                  <a:gd name="connsiteY3" fmla="*/ 6423 h 1316476"/>
                  <a:gd name="connsiteX4" fmla="*/ 727384 w 1512287"/>
                  <a:gd name="connsiteY4" fmla="*/ 16471 h 1316476"/>
                  <a:gd name="connsiteX5" fmla="*/ 717336 w 1512287"/>
                  <a:gd name="connsiteY5" fmla="*/ 137052 h 1316476"/>
                  <a:gd name="connsiteX6" fmla="*/ 667094 w 1512287"/>
                  <a:gd name="connsiteY6" fmla="*/ 247583 h 1316476"/>
                  <a:gd name="connsiteX7" fmla="*/ 596755 w 1512287"/>
                  <a:gd name="connsiteY7" fmla="*/ 297825 h 1316476"/>
                  <a:gd name="connsiteX8" fmla="*/ 817819 w 1512287"/>
                  <a:gd name="connsiteY8" fmla="*/ 287777 h 1316476"/>
                  <a:gd name="connsiteX9" fmla="*/ 918303 w 1512287"/>
                  <a:gd name="connsiteY9" fmla="*/ 137052 h 1316476"/>
                  <a:gd name="connsiteX10" fmla="*/ 1119270 w 1512287"/>
                  <a:gd name="connsiteY10" fmla="*/ 86810 h 1316476"/>
                  <a:gd name="connsiteX11" fmla="*/ 1360430 w 1512287"/>
                  <a:gd name="connsiteY11" fmla="*/ 26520 h 1316476"/>
                  <a:gd name="connsiteX12" fmla="*/ 1511155 w 1512287"/>
                  <a:gd name="connsiteY12" fmla="*/ 187293 h 1316476"/>
                  <a:gd name="connsiteX13" fmla="*/ 1410672 w 1512287"/>
                  <a:gd name="connsiteY13" fmla="*/ 338019 h 1316476"/>
                  <a:gd name="connsiteX14" fmla="*/ 1089125 w 1512287"/>
                  <a:gd name="connsiteY14" fmla="*/ 408357 h 1316476"/>
                  <a:gd name="connsiteX15" fmla="*/ 626900 w 1512287"/>
                  <a:gd name="connsiteY15" fmla="*/ 528937 h 1316476"/>
                  <a:gd name="connsiteX16" fmla="*/ 425933 w 1512287"/>
                  <a:gd name="connsiteY16" fmla="*/ 629421 h 1316476"/>
                  <a:gd name="connsiteX17" fmla="*/ 646997 w 1512287"/>
                  <a:gd name="connsiteY17" fmla="*/ 770098 h 1316476"/>
                  <a:gd name="connsiteX18" fmla="*/ 888158 w 1512287"/>
                  <a:gd name="connsiteY18" fmla="*/ 850485 h 1316476"/>
                  <a:gd name="connsiteX19" fmla="*/ 1069028 w 1512287"/>
                  <a:gd name="connsiteY19" fmla="*/ 1021307 h 1316476"/>
                  <a:gd name="connsiteX20" fmla="*/ 978593 w 1512287"/>
                  <a:gd name="connsiteY20" fmla="*/ 1182080 h 1316476"/>
                  <a:gd name="connsiteX21" fmla="*/ 727384 w 1512287"/>
                  <a:gd name="connsiteY21" fmla="*/ 1182080 h 1316476"/>
                  <a:gd name="connsiteX22" fmla="*/ 586707 w 1512287"/>
                  <a:gd name="connsiteY22" fmla="*/ 1041403 h 1316476"/>
                  <a:gd name="connsiteX23" fmla="*/ 405837 w 1512287"/>
                  <a:gd name="connsiteY23" fmla="*/ 890678 h 1316476"/>
                  <a:gd name="connsiteX24" fmla="*/ 395788 w 1512287"/>
                  <a:gd name="connsiteY24" fmla="*/ 930871 h 1316476"/>
                  <a:gd name="connsiteX25" fmla="*/ 435982 w 1512287"/>
                  <a:gd name="connsiteY25" fmla="*/ 1222274 h 1316476"/>
                  <a:gd name="connsiteX26" fmla="*/ 204870 w 1512287"/>
                  <a:gd name="connsiteY26" fmla="*/ 1312709 h 1316476"/>
                  <a:gd name="connsiteX27" fmla="*/ 134531 w 1512287"/>
                  <a:gd name="connsiteY27" fmla="*/ 1282564 h 1316476"/>
                  <a:gd name="connsiteX28" fmla="*/ 3903 w 1512287"/>
                  <a:gd name="connsiteY28" fmla="*/ 1131838 h 1316476"/>
                  <a:gd name="connsiteX29" fmla="*/ 44096 w 1512287"/>
                  <a:gd name="connsiteY29" fmla="*/ 950968 h 1316476"/>
                  <a:gd name="connsiteX30" fmla="*/ 144580 w 1512287"/>
                  <a:gd name="connsiteY30" fmla="*/ 739953 h 1316476"/>
                  <a:gd name="connsiteX31" fmla="*/ 23999 w 1512287"/>
                  <a:gd name="connsiteY31" fmla="*/ 629421 h 1316476"/>
                  <a:gd name="connsiteX32" fmla="*/ 114434 w 1512287"/>
                  <a:gd name="connsiteY32" fmla="*/ 378212 h 1316476"/>
                  <a:gd name="connsiteX33" fmla="*/ 235015 w 1512287"/>
                  <a:gd name="connsiteY33" fmla="*/ 338019 h 1316476"/>
                  <a:gd name="connsiteX0" fmla="*/ 235015 w 1512287"/>
                  <a:gd name="connsiteY0" fmla="*/ 338019 h 1316476"/>
                  <a:gd name="connsiteX1" fmla="*/ 275208 w 1512287"/>
                  <a:gd name="connsiteY1" fmla="*/ 227487 h 1316476"/>
                  <a:gd name="connsiteX2" fmla="*/ 385740 w 1512287"/>
                  <a:gd name="connsiteY2" fmla="*/ 66713 h 1316476"/>
                  <a:gd name="connsiteX3" fmla="*/ 536465 w 1512287"/>
                  <a:gd name="connsiteY3" fmla="*/ 6423 h 1316476"/>
                  <a:gd name="connsiteX4" fmla="*/ 727384 w 1512287"/>
                  <a:gd name="connsiteY4" fmla="*/ 16471 h 1316476"/>
                  <a:gd name="connsiteX5" fmla="*/ 717336 w 1512287"/>
                  <a:gd name="connsiteY5" fmla="*/ 137052 h 1316476"/>
                  <a:gd name="connsiteX6" fmla="*/ 667094 w 1512287"/>
                  <a:gd name="connsiteY6" fmla="*/ 247583 h 1316476"/>
                  <a:gd name="connsiteX7" fmla="*/ 626900 w 1512287"/>
                  <a:gd name="connsiteY7" fmla="*/ 348066 h 1316476"/>
                  <a:gd name="connsiteX8" fmla="*/ 817819 w 1512287"/>
                  <a:gd name="connsiteY8" fmla="*/ 287777 h 1316476"/>
                  <a:gd name="connsiteX9" fmla="*/ 918303 w 1512287"/>
                  <a:gd name="connsiteY9" fmla="*/ 137052 h 1316476"/>
                  <a:gd name="connsiteX10" fmla="*/ 1119270 w 1512287"/>
                  <a:gd name="connsiteY10" fmla="*/ 86810 h 1316476"/>
                  <a:gd name="connsiteX11" fmla="*/ 1360430 w 1512287"/>
                  <a:gd name="connsiteY11" fmla="*/ 26520 h 1316476"/>
                  <a:gd name="connsiteX12" fmla="*/ 1511155 w 1512287"/>
                  <a:gd name="connsiteY12" fmla="*/ 187293 h 1316476"/>
                  <a:gd name="connsiteX13" fmla="*/ 1410672 w 1512287"/>
                  <a:gd name="connsiteY13" fmla="*/ 338019 h 1316476"/>
                  <a:gd name="connsiteX14" fmla="*/ 1089125 w 1512287"/>
                  <a:gd name="connsiteY14" fmla="*/ 408357 h 1316476"/>
                  <a:gd name="connsiteX15" fmla="*/ 626900 w 1512287"/>
                  <a:gd name="connsiteY15" fmla="*/ 528937 h 1316476"/>
                  <a:gd name="connsiteX16" fmla="*/ 425933 w 1512287"/>
                  <a:gd name="connsiteY16" fmla="*/ 629421 h 1316476"/>
                  <a:gd name="connsiteX17" fmla="*/ 646997 w 1512287"/>
                  <a:gd name="connsiteY17" fmla="*/ 770098 h 1316476"/>
                  <a:gd name="connsiteX18" fmla="*/ 888158 w 1512287"/>
                  <a:gd name="connsiteY18" fmla="*/ 850485 h 1316476"/>
                  <a:gd name="connsiteX19" fmla="*/ 1069028 w 1512287"/>
                  <a:gd name="connsiteY19" fmla="*/ 1021307 h 1316476"/>
                  <a:gd name="connsiteX20" fmla="*/ 978593 w 1512287"/>
                  <a:gd name="connsiteY20" fmla="*/ 1182080 h 1316476"/>
                  <a:gd name="connsiteX21" fmla="*/ 727384 w 1512287"/>
                  <a:gd name="connsiteY21" fmla="*/ 1182080 h 1316476"/>
                  <a:gd name="connsiteX22" fmla="*/ 586707 w 1512287"/>
                  <a:gd name="connsiteY22" fmla="*/ 1041403 h 1316476"/>
                  <a:gd name="connsiteX23" fmla="*/ 405837 w 1512287"/>
                  <a:gd name="connsiteY23" fmla="*/ 890678 h 1316476"/>
                  <a:gd name="connsiteX24" fmla="*/ 395788 w 1512287"/>
                  <a:gd name="connsiteY24" fmla="*/ 930871 h 1316476"/>
                  <a:gd name="connsiteX25" fmla="*/ 435982 w 1512287"/>
                  <a:gd name="connsiteY25" fmla="*/ 1222274 h 1316476"/>
                  <a:gd name="connsiteX26" fmla="*/ 204870 w 1512287"/>
                  <a:gd name="connsiteY26" fmla="*/ 1312709 h 1316476"/>
                  <a:gd name="connsiteX27" fmla="*/ 134531 w 1512287"/>
                  <a:gd name="connsiteY27" fmla="*/ 1282564 h 1316476"/>
                  <a:gd name="connsiteX28" fmla="*/ 3903 w 1512287"/>
                  <a:gd name="connsiteY28" fmla="*/ 1131838 h 1316476"/>
                  <a:gd name="connsiteX29" fmla="*/ 44096 w 1512287"/>
                  <a:gd name="connsiteY29" fmla="*/ 950968 h 1316476"/>
                  <a:gd name="connsiteX30" fmla="*/ 144580 w 1512287"/>
                  <a:gd name="connsiteY30" fmla="*/ 739953 h 1316476"/>
                  <a:gd name="connsiteX31" fmla="*/ 23999 w 1512287"/>
                  <a:gd name="connsiteY31" fmla="*/ 629421 h 1316476"/>
                  <a:gd name="connsiteX32" fmla="*/ 114434 w 1512287"/>
                  <a:gd name="connsiteY32" fmla="*/ 378212 h 1316476"/>
                  <a:gd name="connsiteX33" fmla="*/ 235015 w 1512287"/>
                  <a:gd name="connsiteY33" fmla="*/ 338019 h 1316476"/>
                  <a:gd name="connsiteX0" fmla="*/ 235015 w 1512287"/>
                  <a:gd name="connsiteY0" fmla="*/ 338019 h 1316476"/>
                  <a:gd name="connsiteX1" fmla="*/ 275208 w 1512287"/>
                  <a:gd name="connsiteY1" fmla="*/ 227487 h 1316476"/>
                  <a:gd name="connsiteX2" fmla="*/ 385740 w 1512287"/>
                  <a:gd name="connsiteY2" fmla="*/ 66713 h 1316476"/>
                  <a:gd name="connsiteX3" fmla="*/ 536465 w 1512287"/>
                  <a:gd name="connsiteY3" fmla="*/ 6423 h 1316476"/>
                  <a:gd name="connsiteX4" fmla="*/ 727384 w 1512287"/>
                  <a:gd name="connsiteY4" fmla="*/ 16471 h 1316476"/>
                  <a:gd name="connsiteX5" fmla="*/ 717336 w 1512287"/>
                  <a:gd name="connsiteY5" fmla="*/ 137052 h 1316476"/>
                  <a:gd name="connsiteX6" fmla="*/ 667094 w 1512287"/>
                  <a:gd name="connsiteY6" fmla="*/ 247583 h 1316476"/>
                  <a:gd name="connsiteX7" fmla="*/ 626900 w 1512287"/>
                  <a:gd name="connsiteY7" fmla="*/ 348066 h 1316476"/>
                  <a:gd name="connsiteX8" fmla="*/ 817819 w 1512287"/>
                  <a:gd name="connsiteY8" fmla="*/ 287777 h 1316476"/>
                  <a:gd name="connsiteX9" fmla="*/ 938400 w 1512287"/>
                  <a:gd name="connsiteY9" fmla="*/ 197342 h 1316476"/>
                  <a:gd name="connsiteX10" fmla="*/ 1119270 w 1512287"/>
                  <a:gd name="connsiteY10" fmla="*/ 86810 h 1316476"/>
                  <a:gd name="connsiteX11" fmla="*/ 1360430 w 1512287"/>
                  <a:gd name="connsiteY11" fmla="*/ 26520 h 1316476"/>
                  <a:gd name="connsiteX12" fmla="*/ 1511155 w 1512287"/>
                  <a:gd name="connsiteY12" fmla="*/ 187293 h 1316476"/>
                  <a:gd name="connsiteX13" fmla="*/ 1410672 w 1512287"/>
                  <a:gd name="connsiteY13" fmla="*/ 338019 h 1316476"/>
                  <a:gd name="connsiteX14" fmla="*/ 1089125 w 1512287"/>
                  <a:gd name="connsiteY14" fmla="*/ 408357 h 1316476"/>
                  <a:gd name="connsiteX15" fmla="*/ 626900 w 1512287"/>
                  <a:gd name="connsiteY15" fmla="*/ 528937 h 1316476"/>
                  <a:gd name="connsiteX16" fmla="*/ 425933 w 1512287"/>
                  <a:gd name="connsiteY16" fmla="*/ 629421 h 1316476"/>
                  <a:gd name="connsiteX17" fmla="*/ 646997 w 1512287"/>
                  <a:gd name="connsiteY17" fmla="*/ 770098 h 1316476"/>
                  <a:gd name="connsiteX18" fmla="*/ 888158 w 1512287"/>
                  <a:gd name="connsiteY18" fmla="*/ 850485 h 1316476"/>
                  <a:gd name="connsiteX19" fmla="*/ 1069028 w 1512287"/>
                  <a:gd name="connsiteY19" fmla="*/ 1021307 h 1316476"/>
                  <a:gd name="connsiteX20" fmla="*/ 978593 w 1512287"/>
                  <a:gd name="connsiteY20" fmla="*/ 1182080 h 1316476"/>
                  <a:gd name="connsiteX21" fmla="*/ 727384 w 1512287"/>
                  <a:gd name="connsiteY21" fmla="*/ 1182080 h 1316476"/>
                  <a:gd name="connsiteX22" fmla="*/ 586707 w 1512287"/>
                  <a:gd name="connsiteY22" fmla="*/ 1041403 h 1316476"/>
                  <a:gd name="connsiteX23" fmla="*/ 405837 w 1512287"/>
                  <a:gd name="connsiteY23" fmla="*/ 890678 h 1316476"/>
                  <a:gd name="connsiteX24" fmla="*/ 395788 w 1512287"/>
                  <a:gd name="connsiteY24" fmla="*/ 930871 h 1316476"/>
                  <a:gd name="connsiteX25" fmla="*/ 435982 w 1512287"/>
                  <a:gd name="connsiteY25" fmla="*/ 1222274 h 1316476"/>
                  <a:gd name="connsiteX26" fmla="*/ 204870 w 1512287"/>
                  <a:gd name="connsiteY26" fmla="*/ 1312709 h 1316476"/>
                  <a:gd name="connsiteX27" fmla="*/ 134531 w 1512287"/>
                  <a:gd name="connsiteY27" fmla="*/ 1282564 h 1316476"/>
                  <a:gd name="connsiteX28" fmla="*/ 3903 w 1512287"/>
                  <a:gd name="connsiteY28" fmla="*/ 1131838 h 1316476"/>
                  <a:gd name="connsiteX29" fmla="*/ 44096 w 1512287"/>
                  <a:gd name="connsiteY29" fmla="*/ 950968 h 1316476"/>
                  <a:gd name="connsiteX30" fmla="*/ 144580 w 1512287"/>
                  <a:gd name="connsiteY30" fmla="*/ 739953 h 1316476"/>
                  <a:gd name="connsiteX31" fmla="*/ 23999 w 1512287"/>
                  <a:gd name="connsiteY31" fmla="*/ 629421 h 1316476"/>
                  <a:gd name="connsiteX32" fmla="*/ 114434 w 1512287"/>
                  <a:gd name="connsiteY32" fmla="*/ 378212 h 1316476"/>
                  <a:gd name="connsiteX33" fmla="*/ 235015 w 1512287"/>
                  <a:gd name="connsiteY33" fmla="*/ 338019 h 1316476"/>
                  <a:gd name="connsiteX0" fmla="*/ 235015 w 1512287"/>
                  <a:gd name="connsiteY0" fmla="*/ 356359 h 1334816"/>
                  <a:gd name="connsiteX1" fmla="*/ 275208 w 1512287"/>
                  <a:gd name="connsiteY1" fmla="*/ 245827 h 1334816"/>
                  <a:gd name="connsiteX2" fmla="*/ 365644 w 1512287"/>
                  <a:gd name="connsiteY2" fmla="*/ 14715 h 1334816"/>
                  <a:gd name="connsiteX3" fmla="*/ 536465 w 1512287"/>
                  <a:gd name="connsiteY3" fmla="*/ 24763 h 1334816"/>
                  <a:gd name="connsiteX4" fmla="*/ 727384 w 1512287"/>
                  <a:gd name="connsiteY4" fmla="*/ 34811 h 1334816"/>
                  <a:gd name="connsiteX5" fmla="*/ 717336 w 1512287"/>
                  <a:gd name="connsiteY5" fmla="*/ 155392 h 1334816"/>
                  <a:gd name="connsiteX6" fmla="*/ 667094 w 1512287"/>
                  <a:gd name="connsiteY6" fmla="*/ 265923 h 1334816"/>
                  <a:gd name="connsiteX7" fmla="*/ 626900 w 1512287"/>
                  <a:gd name="connsiteY7" fmla="*/ 366406 h 1334816"/>
                  <a:gd name="connsiteX8" fmla="*/ 817819 w 1512287"/>
                  <a:gd name="connsiteY8" fmla="*/ 306117 h 1334816"/>
                  <a:gd name="connsiteX9" fmla="*/ 938400 w 1512287"/>
                  <a:gd name="connsiteY9" fmla="*/ 215682 h 1334816"/>
                  <a:gd name="connsiteX10" fmla="*/ 1119270 w 1512287"/>
                  <a:gd name="connsiteY10" fmla="*/ 105150 h 1334816"/>
                  <a:gd name="connsiteX11" fmla="*/ 1360430 w 1512287"/>
                  <a:gd name="connsiteY11" fmla="*/ 44860 h 1334816"/>
                  <a:gd name="connsiteX12" fmla="*/ 1511155 w 1512287"/>
                  <a:gd name="connsiteY12" fmla="*/ 205633 h 1334816"/>
                  <a:gd name="connsiteX13" fmla="*/ 1410672 w 1512287"/>
                  <a:gd name="connsiteY13" fmla="*/ 356359 h 1334816"/>
                  <a:gd name="connsiteX14" fmla="*/ 1089125 w 1512287"/>
                  <a:gd name="connsiteY14" fmla="*/ 426697 h 1334816"/>
                  <a:gd name="connsiteX15" fmla="*/ 626900 w 1512287"/>
                  <a:gd name="connsiteY15" fmla="*/ 547277 h 1334816"/>
                  <a:gd name="connsiteX16" fmla="*/ 425933 w 1512287"/>
                  <a:gd name="connsiteY16" fmla="*/ 647761 h 1334816"/>
                  <a:gd name="connsiteX17" fmla="*/ 646997 w 1512287"/>
                  <a:gd name="connsiteY17" fmla="*/ 788438 h 1334816"/>
                  <a:gd name="connsiteX18" fmla="*/ 888158 w 1512287"/>
                  <a:gd name="connsiteY18" fmla="*/ 868825 h 1334816"/>
                  <a:gd name="connsiteX19" fmla="*/ 1069028 w 1512287"/>
                  <a:gd name="connsiteY19" fmla="*/ 1039647 h 1334816"/>
                  <a:gd name="connsiteX20" fmla="*/ 978593 w 1512287"/>
                  <a:gd name="connsiteY20" fmla="*/ 1200420 h 1334816"/>
                  <a:gd name="connsiteX21" fmla="*/ 727384 w 1512287"/>
                  <a:gd name="connsiteY21" fmla="*/ 1200420 h 1334816"/>
                  <a:gd name="connsiteX22" fmla="*/ 586707 w 1512287"/>
                  <a:gd name="connsiteY22" fmla="*/ 1059743 h 1334816"/>
                  <a:gd name="connsiteX23" fmla="*/ 405837 w 1512287"/>
                  <a:gd name="connsiteY23" fmla="*/ 909018 h 1334816"/>
                  <a:gd name="connsiteX24" fmla="*/ 395788 w 1512287"/>
                  <a:gd name="connsiteY24" fmla="*/ 949211 h 1334816"/>
                  <a:gd name="connsiteX25" fmla="*/ 435982 w 1512287"/>
                  <a:gd name="connsiteY25" fmla="*/ 1240614 h 1334816"/>
                  <a:gd name="connsiteX26" fmla="*/ 204870 w 1512287"/>
                  <a:gd name="connsiteY26" fmla="*/ 1331049 h 1334816"/>
                  <a:gd name="connsiteX27" fmla="*/ 134531 w 1512287"/>
                  <a:gd name="connsiteY27" fmla="*/ 1300904 h 1334816"/>
                  <a:gd name="connsiteX28" fmla="*/ 3903 w 1512287"/>
                  <a:gd name="connsiteY28" fmla="*/ 1150178 h 1334816"/>
                  <a:gd name="connsiteX29" fmla="*/ 44096 w 1512287"/>
                  <a:gd name="connsiteY29" fmla="*/ 969308 h 1334816"/>
                  <a:gd name="connsiteX30" fmla="*/ 144580 w 1512287"/>
                  <a:gd name="connsiteY30" fmla="*/ 758293 h 1334816"/>
                  <a:gd name="connsiteX31" fmla="*/ 23999 w 1512287"/>
                  <a:gd name="connsiteY31" fmla="*/ 647761 h 1334816"/>
                  <a:gd name="connsiteX32" fmla="*/ 114434 w 1512287"/>
                  <a:gd name="connsiteY32" fmla="*/ 396552 h 1334816"/>
                  <a:gd name="connsiteX33" fmla="*/ 235015 w 1512287"/>
                  <a:gd name="connsiteY33" fmla="*/ 356359 h 1334816"/>
                  <a:gd name="connsiteX0" fmla="*/ 235015 w 1512287"/>
                  <a:gd name="connsiteY0" fmla="*/ 422272 h 1400729"/>
                  <a:gd name="connsiteX1" fmla="*/ 275208 w 1512287"/>
                  <a:gd name="connsiteY1" fmla="*/ 311740 h 1400729"/>
                  <a:gd name="connsiteX2" fmla="*/ 365644 w 1512287"/>
                  <a:gd name="connsiteY2" fmla="*/ 80628 h 1400729"/>
                  <a:gd name="connsiteX3" fmla="*/ 536465 w 1512287"/>
                  <a:gd name="connsiteY3" fmla="*/ 240 h 1400729"/>
                  <a:gd name="connsiteX4" fmla="*/ 727384 w 1512287"/>
                  <a:gd name="connsiteY4" fmla="*/ 100724 h 1400729"/>
                  <a:gd name="connsiteX5" fmla="*/ 717336 w 1512287"/>
                  <a:gd name="connsiteY5" fmla="*/ 221305 h 1400729"/>
                  <a:gd name="connsiteX6" fmla="*/ 667094 w 1512287"/>
                  <a:gd name="connsiteY6" fmla="*/ 331836 h 1400729"/>
                  <a:gd name="connsiteX7" fmla="*/ 626900 w 1512287"/>
                  <a:gd name="connsiteY7" fmla="*/ 432319 h 1400729"/>
                  <a:gd name="connsiteX8" fmla="*/ 817819 w 1512287"/>
                  <a:gd name="connsiteY8" fmla="*/ 372030 h 1400729"/>
                  <a:gd name="connsiteX9" fmla="*/ 938400 w 1512287"/>
                  <a:gd name="connsiteY9" fmla="*/ 281595 h 1400729"/>
                  <a:gd name="connsiteX10" fmla="*/ 1119270 w 1512287"/>
                  <a:gd name="connsiteY10" fmla="*/ 171063 h 1400729"/>
                  <a:gd name="connsiteX11" fmla="*/ 1360430 w 1512287"/>
                  <a:gd name="connsiteY11" fmla="*/ 110773 h 1400729"/>
                  <a:gd name="connsiteX12" fmla="*/ 1511155 w 1512287"/>
                  <a:gd name="connsiteY12" fmla="*/ 271546 h 1400729"/>
                  <a:gd name="connsiteX13" fmla="*/ 1410672 w 1512287"/>
                  <a:gd name="connsiteY13" fmla="*/ 422272 h 1400729"/>
                  <a:gd name="connsiteX14" fmla="*/ 1089125 w 1512287"/>
                  <a:gd name="connsiteY14" fmla="*/ 492610 h 1400729"/>
                  <a:gd name="connsiteX15" fmla="*/ 626900 w 1512287"/>
                  <a:gd name="connsiteY15" fmla="*/ 613190 h 1400729"/>
                  <a:gd name="connsiteX16" fmla="*/ 425933 w 1512287"/>
                  <a:gd name="connsiteY16" fmla="*/ 713674 h 1400729"/>
                  <a:gd name="connsiteX17" fmla="*/ 646997 w 1512287"/>
                  <a:gd name="connsiteY17" fmla="*/ 854351 h 1400729"/>
                  <a:gd name="connsiteX18" fmla="*/ 888158 w 1512287"/>
                  <a:gd name="connsiteY18" fmla="*/ 934738 h 1400729"/>
                  <a:gd name="connsiteX19" fmla="*/ 1069028 w 1512287"/>
                  <a:gd name="connsiteY19" fmla="*/ 1105560 h 1400729"/>
                  <a:gd name="connsiteX20" fmla="*/ 978593 w 1512287"/>
                  <a:gd name="connsiteY20" fmla="*/ 1266333 h 1400729"/>
                  <a:gd name="connsiteX21" fmla="*/ 727384 w 1512287"/>
                  <a:gd name="connsiteY21" fmla="*/ 1266333 h 1400729"/>
                  <a:gd name="connsiteX22" fmla="*/ 586707 w 1512287"/>
                  <a:gd name="connsiteY22" fmla="*/ 1125656 h 1400729"/>
                  <a:gd name="connsiteX23" fmla="*/ 405837 w 1512287"/>
                  <a:gd name="connsiteY23" fmla="*/ 974931 h 1400729"/>
                  <a:gd name="connsiteX24" fmla="*/ 395788 w 1512287"/>
                  <a:gd name="connsiteY24" fmla="*/ 1015124 h 1400729"/>
                  <a:gd name="connsiteX25" fmla="*/ 435982 w 1512287"/>
                  <a:gd name="connsiteY25" fmla="*/ 1306527 h 1400729"/>
                  <a:gd name="connsiteX26" fmla="*/ 204870 w 1512287"/>
                  <a:gd name="connsiteY26" fmla="*/ 1396962 h 1400729"/>
                  <a:gd name="connsiteX27" fmla="*/ 134531 w 1512287"/>
                  <a:gd name="connsiteY27" fmla="*/ 1366817 h 1400729"/>
                  <a:gd name="connsiteX28" fmla="*/ 3903 w 1512287"/>
                  <a:gd name="connsiteY28" fmla="*/ 1216091 h 1400729"/>
                  <a:gd name="connsiteX29" fmla="*/ 44096 w 1512287"/>
                  <a:gd name="connsiteY29" fmla="*/ 1035221 h 1400729"/>
                  <a:gd name="connsiteX30" fmla="*/ 144580 w 1512287"/>
                  <a:gd name="connsiteY30" fmla="*/ 824206 h 1400729"/>
                  <a:gd name="connsiteX31" fmla="*/ 23999 w 1512287"/>
                  <a:gd name="connsiteY31" fmla="*/ 713674 h 1400729"/>
                  <a:gd name="connsiteX32" fmla="*/ 114434 w 1512287"/>
                  <a:gd name="connsiteY32" fmla="*/ 462465 h 1400729"/>
                  <a:gd name="connsiteX33" fmla="*/ 235015 w 1512287"/>
                  <a:gd name="connsiteY33" fmla="*/ 422272 h 1400729"/>
                  <a:gd name="connsiteX0" fmla="*/ 235015 w 1512287"/>
                  <a:gd name="connsiteY0" fmla="*/ 422314 h 1400771"/>
                  <a:gd name="connsiteX1" fmla="*/ 275208 w 1512287"/>
                  <a:gd name="connsiteY1" fmla="*/ 311782 h 1400771"/>
                  <a:gd name="connsiteX2" fmla="*/ 365644 w 1512287"/>
                  <a:gd name="connsiteY2" fmla="*/ 80670 h 1400771"/>
                  <a:gd name="connsiteX3" fmla="*/ 536465 w 1512287"/>
                  <a:gd name="connsiteY3" fmla="*/ 282 h 1400771"/>
                  <a:gd name="connsiteX4" fmla="*/ 687191 w 1512287"/>
                  <a:gd name="connsiteY4" fmla="*/ 60573 h 1400771"/>
                  <a:gd name="connsiteX5" fmla="*/ 717336 w 1512287"/>
                  <a:gd name="connsiteY5" fmla="*/ 221347 h 1400771"/>
                  <a:gd name="connsiteX6" fmla="*/ 667094 w 1512287"/>
                  <a:gd name="connsiteY6" fmla="*/ 331878 h 1400771"/>
                  <a:gd name="connsiteX7" fmla="*/ 626900 w 1512287"/>
                  <a:gd name="connsiteY7" fmla="*/ 432361 h 1400771"/>
                  <a:gd name="connsiteX8" fmla="*/ 817819 w 1512287"/>
                  <a:gd name="connsiteY8" fmla="*/ 372072 h 1400771"/>
                  <a:gd name="connsiteX9" fmla="*/ 938400 w 1512287"/>
                  <a:gd name="connsiteY9" fmla="*/ 281637 h 1400771"/>
                  <a:gd name="connsiteX10" fmla="*/ 1119270 w 1512287"/>
                  <a:gd name="connsiteY10" fmla="*/ 171105 h 1400771"/>
                  <a:gd name="connsiteX11" fmla="*/ 1360430 w 1512287"/>
                  <a:gd name="connsiteY11" fmla="*/ 110815 h 1400771"/>
                  <a:gd name="connsiteX12" fmla="*/ 1511155 w 1512287"/>
                  <a:gd name="connsiteY12" fmla="*/ 271588 h 1400771"/>
                  <a:gd name="connsiteX13" fmla="*/ 1410672 w 1512287"/>
                  <a:gd name="connsiteY13" fmla="*/ 422314 h 1400771"/>
                  <a:gd name="connsiteX14" fmla="*/ 1089125 w 1512287"/>
                  <a:gd name="connsiteY14" fmla="*/ 492652 h 1400771"/>
                  <a:gd name="connsiteX15" fmla="*/ 626900 w 1512287"/>
                  <a:gd name="connsiteY15" fmla="*/ 613232 h 1400771"/>
                  <a:gd name="connsiteX16" fmla="*/ 425933 w 1512287"/>
                  <a:gd name="connsiteY16" fmla="*/ 713716 h 1400771"/>
                  <a:gd name="connsiteX17" fmla="*/ 646997 w 1512287"/>
                  <a:gd name="connsiteY17" fmla="*/ 854393 h 1400771"/>
                  <a:gd name="connsiteX18" fmla="*/ 888158 w 1512287"/>
                  <a:gd name="connsiteY18" fmla="*/ 934780 h 1400771"/>
                  <a:gd name="connsiteX19" fmla="*/ 1069028 w 1512287"/>
                  <a:gd name="connsiteY19" fmla="*/ 1105602 h 1400771"/>
                  <a:gd name="connsiteX20" fmla="*/ 978593 w 1512287"/>
                  <a:gd name="connsiteY20" fmla="*/ 1266375 h 1400771"/>
                  <a:gd name="connsiteX21" fmla="*/ 727384 w 1512287"/>
                  <a:gd name="connsiteY21" fmla="*/ 1266375 h 1400771"/>
                  <a:gd name="connsiteX22" fmla="*/ 586707 w 1512287"/>
                  <a:gd name="connsiteY22" fmla="*/ 1125698 h 1400771"/>
                  <a:gd name="connsiteX23" fmla="*/ 405837 w 1512287"/>
                  <a:gd name="connsiteY23" fmla="*/ 974973 h 1400771"/>
                  <a:gd name="connsiteX24" fmla="*/ 395788 w 1512287"/>
                  <a:gd name="connsiteY24" fmla="*/ 1015166 h 1400771"/>
                  <a:gd name="connsiteX25" fmla="*/ 435982 w 1512287"/>
                  <a:gd name="connsiteY25" fmla="*/ 1306569 h 1400771"/>
                  <a:gd name="connsiteX26" fmla="*/ 204870 w 1512287"/>
                  <a:gd name="connsiteY26" fmla="*/ 1397004 h 1400771"/>
                  <a:gd name="connsiteX27" fmla="*/ 134531 w 1512287"/>
                  <a:gd name="connsiteY27" fmla="*/ 1366859 h 1400771"/>
                  <a:gd name="connsiteX28" fmla="*/ 3903 w 1512287"/>
                  <a:gd name="connsiteY28" fmla="*/ 1216133 h 1400771"/>
                  <a:gd name="connsiteX29" fmla="*/ 44096 w 1512287"/>
                  <a:gd name="connsiteY29" fmla="*/ 1035263 h 1400771"/>
                  <a:gd name="connsiteX30" fmla="*/ 144580 w 1512287"/>
                  <a:gd name="connsiteY30" fmla="*/ 824248 h 1400771"/>
                  <a:gd name="connsiteX31" fmla="*/ 23999 w 1512287"/>
                  <a:gd name="connsiteY31" fmla="*/ 713716 h 1400771"/>
                  <a:gd name="connsiteX32" fmla="*/ 114434 w 1512287"/>
                  <a:gd name="connsiteY32" fmla="*/ 462507 h 1400771"/>
                  <a:gd name="connsiteX33" fmla="*/ 235015 w 1512287"/>
                  <a:gd name="connsiteY33" fmla="*/ 422314 h 1400771"/>
                  <a:gd name="connsiteX0" fmla="*/ 235015 w 1511627"/>
                  <a:gd name="connsiteY0" fmla="*/ 422314 h 1400771"/>
                  <a:gd name="connsiteX1" fmla="*/ 275208 w 1511627"/>
                  <a:gd name="connsiteY1" fmla="*/ 311782 h 1400771"/>
                  <a:gd name="connsiteX2" fmla="*/ 365644 w 1511627"/>
                  <a:gd name="connsiteY2" fmla="*/ 80670 h 1400771"/>
                  <a:gd name="connsiteX3" fmla="*/ 536465 w 1511627"/>
                  <a:gd name="connsiteY3" fmla="*/ 282 h 1400771"/>
                  <a:gd name="connsiteX4" fmla="*/ 687191 w 1511627"/>
                  <a:gd name="connsiteY4" fmla="*/ 60573 h 1400771"/>
                  <a:gd name="connsiteX5" fmla="*/ 717336 w 1511627"/>
                  <a:gd name="connsiteY5" fmla="*/ 221347 h 1400771"/>
                  <a:gd name="connsiteX6" fmla="*/ 667094 w 1511627"/>
                  <a:gd name="connsiteY6" fmla="*/ 331878 h 1400771"/>
                  <a:gd name="connsiteX7" fmla="*/ 626900 w 1511627"/>
                  <a:gd name="connsiteY7" fmla="*/ 432361 h 1400771"/>
                  <a:gd name="connsiteX8" fmla="*/ 817819 w 1511627"/>
                  <a:gd name="connsiteY8" fmla="*/ 372072 h 1400771"/>
                  <a:gd name="connsiteX9" fmla="*/ 938400 w 1511627"/>
                  <a:gd name="connsiteY9" fmla="*/ 281637 h 1400771"/>
                  <a:gd name="connsiteX10" fmla="*/ 1119270 w 1511627"/>
                  <a:gd name="connsiteY10" fmla="*/ 171105 h 1400771"/>
                  <a:gd name="connsiteX11" fmla="*/ 1380527 w 1511627"/>
                  <a:gd name="connsiteY11" fmla="*/ 140960 h 1400771"/>
                  <a:gd name="connsiteX12" fmla="*/ 1511155 w 1511627"/>
                  <a:gd name="connsiteY12" fmla="*/ 271588 h 1400771"/>
                  <a:gd name="connsiteX13" fmla="*/ 1410672 w 1511627"/>
                  <a:gd name="connsiteY13" fmla="*/ 422314 h 1400771"/>
                  <a:gd name="connsiteX14" fmla="*/ 1089125 w 1511627"/>
                  <a:gd name="connsiteY14" fmla="*/ 492652 h 1400771"/>
                  <a:gd name="connsiteX15" fmla="*/ 626900 w 1511627"/>
                  <a:gd name="connsiteY15" fmla="*/ 613232 h 1400771"/>
                  <a:gd name="connsiteX16" fmla="*/ 425933 w 1511627"/>
                  <a:gd name="connsiteY16" fmla="*/ 713716 h 1400771"/>
                  <a:gd name="connsiteX17" fmla="*/ 646997 w 1511627"/>
                  <a:gd name="connsiteY17" fmla="*/ 854393 h 1400771"/>
                  <a:gd name="connsiteX18" fmla="*/ 888158 w 1511627"/>
                  <a:gd name="connsiteY18" fmla="*/ 934780 h 1400771"/>
                  <a:gd name="connsiteX19" fmla="*/ 1069028 w 1511627"/>
                  <a:gd name="connsiteY19" fmla="*/ 1105602 h 1400771"/>
                  <a:gd name="connsiteX20" fmla="*/ 978593 w 1511627"/>
                  <a:gd name="connsiteY20" fmla="*/ 1266375 h 1400771"/>
                  <a:gd name="connsiteX21" fmla="*/ 727384 w 1511627"/>
                  <a:gd name="connsiteY21" fmla="*/ 1266375 h 1400771"/>
                  <a:gd name="connsiteX22" fmla="*/ 586707 w 1511627"/>
                  <a:gd name="connsiteY22" fmla="*/ 1125698 h 1400771"/>
                  <a:gd name="connsiteX23" fmla="*/ 405837 w 1511627"/>
                  <a:gd name="connsiteY23" fmla="*/ 974973 h 1400771"/>
                  <a:gd name="connsiteX24" fmla="*/ 395788 w 1511627"/>
                  <a:gd name="connsiteY24" fmla="*/ 1015166 h 1400771"/>
                  <a:gd name="connsiteX25" fmla="*/ 435982 w 1511627"/>
                  <a:gd name="connsiteY25" fmla="*/ 1306569 h 1400771"/>
                  <a:gd name="connsiteX26" fmla="*/ 204870 w 1511627"/>
                  <a:gd name="connsiteY26" fmla="*/ 1397004 h 1400771"/>
                  <a:gd name="connsiteX27" fmla="*/ 134531 w 1511627"/>
                  <a:gd name="connsiteY27" fmla="*/ 1366859 h 1400771"/>
                  <a:gd name="connsiteX28" fmla="*/ 3903 w 1511627"/>
                  <a:gd name="connsiteY28" fmla="*/ 1216133 h 1400771"/>
                  <a:gd name="connsiteX29" fmla="*/ 44096 w 1511627"/>
                  <a:gd name="connsiteY29" fmla="*/ 1035263 h 1400771"/>
                  <a:gd name="connsiteX30" fmla="*/ 144580 w 1511627"/>
                  <a:gd name="connsiteY30" fmla="*/ 824248 h 1400771"/>
                  <a:gd name="connsiteX31" fmla="*/ 23999 w 1511627"/>
                  <a:gd name="connsiteY31" fmla="*/ 713716 h 1400771"/>
                  <a:gd name="connsiteX32" fmla="*/ 114434 w 1511627"/>
                  <a:gd name="connsiteY32" fmla="*/ 462507 h 1400771"/>
                  <a:gd name="connsiteX33" fmla="*/ 235015 w 1511627"/>
                  <a:gd name="connsiteY33" fmla="*/ 422314 h 1400771"/>
                  <a:gd name="connsiteX0" fmla="*/ 233283 w 1509895"/>
                  <a:gd name="connsiteY0" fmla="*/ 422314 h 1400771"/>
                  <a:gd name="connsiteX1" fmla="*/ 273476 w 1509895"/>
                  <a:gd name="connsiteY1" fmla="*/ 311782 h 1400771"/>
                  <a:gd name="connsiteX2" fmla="*/ 363912 w 1509895"/>
                  <a:gd name="connsiteY2" fmla="*/ 80670 h 1400771"/>
                  <a:gd name="connsiteX3" fmla="*/ 534733 w 1509895"/>
                  <a:gd name="connsiteY3" fmla="*/ 282 h 1400771"/>
                  <a:gd name="connsiteX4" fmla="*/ 685459 w 1509895"/>
                  <a:gd name="connsiteY4" fmla="*/ 60573 h 1400771"/>
                  <a:gd name="connsiteX5" fmla="*/ 715604 w 1509895"/>
                  <a:gd name="connsiteY5" fmla="*/ 221347 h 1400771"/>
                  <a:gd name="connsiteX6" fmla="*/ 665362 w 1509895"/>
                  <a:gd name="connsiteY6" fmla="*/ 331878 h 1400771"/>
                  <a:gd name="connsiteX7" fmla="*/ 625168 w 1509895"/>
                  <a:gd name="connsiteY7" fmla="*/ 432361 h 1400771"/>
                  <a:gd name="connsiteX8" fmla="*/ 816087 w 1509895"/>
                  <a:gd name="connsiteY8" fmla="*/ 372072 h 1400771"/>
                  <a:gd name="connsiteX9" fmla="*/ 936668 w 1509895"/>
                  <a:gd name="connsiteY9" fmla="*/ 281637 h 1400771"/>
                  <a:gd name="connsiteX10" fmla="*/ 1117538 w 1509895"/>
                  <a:gd name="connsiteY10" fmla="*/ 171105 h 1400771"/>
                  <a:gd name="connsiteX11" fmla="*/ 1378795 w 1509895"/>
                  <a:gd name="connsiteY11" fmla="*/ 140960 h 1400771"/>
                  <a:gd name="connsiteX12" fmla="*/ 1509423 w 1509895"/>
                  <a:gd name="connsiteY12" fmla="*/ 271588 h 1400771"/>
                  <a:gd name="connsiteX13" fmla="*/ 1408940 w 1509895"/>
                  <a:gd name="connsiteY13" fmla="*/ 422314 h 1400771"/>
                  <a:gd name="connsiteX14" fmla="*/ 1087393 w 1509895"/>
                  <a:gd name="connsiteY14" fmla="*/ 492652 h 1400771"/>
                  <a:gd name="connsiteX15" fmla="*/ 625168 w 1509895"/>
                  <a:gd name="connsiteY15" fmla="*/ 613232 h 1400771"/>
                  <a:gd name="connsiteX16" fmla="*/ 424201 w 1509895"/>
                  <a:gd name="connsiteY16" fmla="*/ 713716 h 1400771"/>
                  <a:gd name="connsiteX17" fmla="*/ 645265 w 1509895"/>
                  <a:gd name="connsiteY17" fmla="*/ 854393 h 1400771"/>
                  <a:gd name="connsiteX18" fmla="*/ 886426 w 1509895"/>
                  <a:gd name="connsiteY18" fmla="*/ 934780 h 1400771"/>
                  <a:gd name="connsiteX19" fmla="*/ 1067296 w 1509895"/>
                  <a:gd name="connsiteY19" fmla="*/ 1105602 h 1400771"/>
                  <a:gd name="connsiteX20" fmla="*/ 976861 w 1509895"/>
                  <a:gd name="connsiteY20" fmla="*/ 1266375 h 1400771"/>
                  <a:gd name="connsiteX21" fmla="*/ 725652 w 1509895"/>
                  <a:gd name="connsiteY21" fmla="*/ 1266375 h 1400771"/>
                  <a:gd name="connsiteX22" fmla="*/ 584975 w 1509895"/>
                  <a:gd name="connsiteY22" fmla="*/ 1125698 h 1400771"/>
                  <a:gd name="connsiteX23" fmla="*/ 404105 w 1509895"/>
                  <a:gd name="connsiteY23" fmla="*/ 974973 h 1400771"/>
                  <a:gd name="connsiteX24" fmla="*/ 394056 w 1509895"/>
                  <a:gd name="connsiteY24" fmla="*/ 1015166 h 1400771"/>
                  <a:gd name="connsiteX25" fmla="*/ 434250 w 1509895"/>
                  <a:gd name="connsiteY25" fmla="*/ 1306569 h 1400771"/>
                  <a:gd name="connsiteX26" fmla="*/ 203138 w 1509895"/>
                  <a:gd name="connsiteY26" fmla="*/ 1397004 h 1400771"/>
                  <a:gd name="connsiteX27" fmla="*/ 102654 w 1509895"/>
                  <a:gd name="connsiteY27" fmla="*/ 1366859 h 1400771"/>
                  <a:gd name="connsiteX28" fmla="*/ 2171 w 1509895"/>
                  <a:gd name="connsiteY28" fmla="*/ 1216133 h 1400771"/>
                  <a:gd name="connsiteX29" fmla="*/ 42364 w 1509895"/>
                  <a:gd name="connsiteY29" fmla="*/ 1035263 h 1400771"/>
                  <a:gd name="connsiteX30" fmla="*/ 142848 w 1509895"/>
                  <a:gd name="connsiteY30" fmla="*/ 824248 h 1400771"/>
                  <a:gd name="connsiteX31" fmla="*/ 22267 w 1509895"/>
                  <a:gd name="connsiteY31" fmla="*/ 713716 h 1400771"/>
                  <a:gd name="connsiteX32" fmla="*/ 112702 w 1509895"/>
                  <a:gd name="connsiteY32" fmla="*/ 462507 h 1400771"/>
                  <a:gd name="connsiteX33" fmla="*/ 233283 w 1509895"/>
                  <a:gd name="connsiteY33" fmla="*/ 422314 h 1400771"/>
                  <a:gd name="connsiteX0" fmla="*/ 233283 w 1509895"/>
                  <a:gd name="connsiteY0" fmla="*/ 422314 h 1400069"/>
                  <a:gd name="connsiteX1" fmla="*/ 273476 w 1509895"/>
                  <a:gd name="connsiteY1" fmla="*/ 311782 h 1400069"/>
                  <a:gd name="connsiteX2" fmla="*/ 363912 w 1509895"/>
                  <a:gd name="connsiteY2" fmla="*/ 80670 h 1400069"/>
                  <a:gd name="connsiteX3" fmla="*/ 534733 w 1509895"/>
                  <a:gd name="connsiteY3" fmla="*/ 282 h 1400069"/>
                  <a:gd name="connsiteX4" fmla="*/ 685459 w 1509895"/>
                  <a:gd name="connsiteY4" fmla="*/ 60573 h 1400069"/>
                  <a:gd name="connsiteX5" fmla="*/ 715604 w 1509895"/>
                  <a:gd name="connsiteY5" fmla="*/ 221347 h 1400069"/>
                  <a:gd name="connsiteX6" fmla="*/ 665362 w 1509895"/>
                  <a:gd name="connsiteY6" fmla="*/ 331878 h 1400069"/>
                  <a:gd name="connsiteX7" fmla="*/ 625168 w 1509895"/>
                  <a:gd name="connsiteY7" fmla="*/ 432361 h 1400069"/>
                  <a:gd name="connsiteX8" fmla="*/ 816087 w 1509895"/>
                  <a:gd name="connsiteY8" fmla="*/ 372072 h 1400069"/>
                  <a:gd name="connsiteX9" fmla="*/ 936668 w 1509895"/>
                  <a:gd name="connsiteY9" fmla="*/ 281637 h 1400069"/>
                  <a:gd name="connsiteX10" fmla="*/ 1117538 w 1509895"/>
                  <a:gd name="connsiteY10" fmla="*/ 171105 h 1400069"/>
                  <a:gd name="connsiteX11" fmla="*/ 1378795 w 1509895"/>
                  <a:gd name="connsiteY11" fmla="*/ 140960 h 1400069"/>
                  <a:gd name="connsiteX12" fmla="*/ 1509423 w 1509895"/>
                  <a:gd name="connsiteY12" fmla="*/ 271588 h 1400069"/>
                  <a:gd name="connsiteX13" fmla="*/ 1408940 w 1509895"/>
                  <a:gd name="connsiteY13" fmla="*/ 422314 h 1400069"/>
                  <a:gd name="connsiteX14" fmla="*/ 1087393 w 1509895"/>
                  <a:gd name="connsiteY14" fmla="*/ 492652 h 1400069"/>
                  <a:gd name="connsiteX15" fmla="*/ 625168 w 1509895"/>
                  <a:gd name="connsiteY15" fmla="*/ 613232 h 1400069"/>
                  <a:gd name="connsiteX16" fmla="*/ 424201 w 1509895"/>
                  <a:gd name="connsiteY16" fmla="*/ 713716 h 1400069"/>
                  <a:gd name="connsiteX17" fmla="*/ 645265 w 1509895"/>
                  <a:gd name="connsiteY17" fmla="*/ 854393 h 1400069"/>
                  <a:gd name="connsiteX18" fmla="*/ 886426 w 1509895"/>
                  <a:gd name="connsiteY18" fmla="*/ 934780 h 1400069"/>
                  <a:gd name="connsiteX19" fmla="*/ 1067296 w 1509895"/>
                  <a:gd name="connsiteY19" fmla="*/ 1105602 h 1400069"/>
                  <a:gd name="connsiteX20" fmla="*/ 976861 w 1509895"/>
                  <a:gd name="connsiteY20" fmla="*/ 1266375 h 1400069"/>
                  <a:gd name="connsiteX21" fmla="*/ 725652 w 1509895"/>
                  <a:gd name="connsiteY21" fmla="*/ 1266375 h 1400069"/>
                  <a:gd name="connsiteX22" fmla="*/ 584975 w 1509895"/>
                  <a:gd name="connsiteY22" fmla="*/ 1125698 h 1400069"/>
                  <a:gd name="connsiteX23" fmla="*/ 404105 w 1509895"/>
                  <a:gd name="connsiteY23" fmla="*/ 974973 h 1400069"/>
                  <a:gd name="connsiteX24" fmla="*/ 394056 w 1509895"/>
                  <a:gd name="connsiteY24" fmla="*/ 1015166 h 1400069"/>
                  <a:gd name="connsiteX25" fmla="*/ 404105 w 1509895"/>
                  <a:gd name="connsiteY25" fmla="*/ 1316617 h 1400069"/>
                  <a:gd name="connsiteX26" fmla="*/ 203138 w 1509895"/>
                  <a:gd name="connsiteY26" fmla="*/ 1397004 h 1400069"/>
                  <a:gd name="connsiteX27" fmla="*/ 102654 w 1509895"/>
                  <a:gd name="connsiteY27" fmla="*/ 1366859 h 1400069"/>
                  <a:gd name="connsiteX28" fmla="*/ 2171 w 1509895"/>
                  <a:gd name="connsiteY28" fmla="*/ 1216133 h 1400069"/>
                  <a:gd name="connsiteX29" fmla="*/ 42364 w 1509895"/>
                  <a:gd name="connsiteY29" fmla="*/ 1035263 h 1400069"/>
                  <a:gd name="connsiteX30" fmla="*/ 142848 w 1509895"/>
                  <a:gd name="connsiteY30" fmla="*/ 824248 h 1400069"/>
                  <a:gd name="connsiteX31" fmla="*/ 22267 w 1509895"/>
                  <a:gd name="connsiteY31" fmla="*/ 713716 h 1400069"/>
                  <a:gd name="connsiteX32" fmla="*/ 112702 w 1509895"/>
                  <a:gd name="connsiteY32" fmla="*/ 462507 h 1400069"/>
                  <a:gd name="connsiteX33" fmla="*/ 233283 w 1509895"/>
                  <a:gd name="connsiteY33" fmla="*/ 422314 h 1400069"/>
                  <a:gd name="connsiteX0" fmla="*/ 233283 w 1509895"/>
                  <a:gd name="connsiteY0" fmla="*/ 422314 h 1400069"/>
                  <a:gd name="connsiteX1" fmla="*/ 273476 w 1509895"/>
                  <a:gd name="connsiteY1" fmla="*/ 311782 h 1400069"/>
                  <a:gd name="connsiteX2" fmla="*/ 363912 w 1509895"/>
                  <a:gd name="connsiteY2" fmla="*/ 80670 h 1400069"/>
                  <a:gd name="connsiteX3" fmla="*/ 534733 w 1509895"/>
                  <a:gd name="connsiteY3" fmla="*/ 282 h 1400069"/>
                  <a:gd name="connsiteX4" fmla="*/ 685459 w 1509895"/>
                  <a:gd name="connsiteY4" fmla="*/ 60573 h 1400069"/>
                  <a:gd name="connsiteX5" fmla="*/ 715604 w 1509895"/>
                  <a:gd name="connsiteY5" fmla="*/ 221347 h 1400069"/>
                  <a:gd name="connsiteX6" fmla="*/ 665362 w 1509895"/>
                  <a:gd name="connsiteY6" fmla="*/ 331878 h 1400069"/>
                  <a:gd name="connsiteX7" fmla="*/ 625168 w 1509895"/>
                  <a:gd name="connsiteY7" fmla="*/ 432361 h 1400069"/>
                  <a:gd name="connsiteX8" fmla="*/ 816087 w 1509895"/>
                  <a:gd name="connsiteY8" fmla="*/ 372072 h 1400069"/>
                  <a:gd name="connsiteX9" fmla="*/ 936668 w 1509895"/>
                  <a:gd name="connsiteY9" fmla="*/ 281637 h 1400069"/>
                  <a:gd name="connsiteX10" fmla="*/ 1117538 w 1509895"/>
                  <a:gd name="connsiteY10" fmla="*/ 171105 h 1400069"/>
                  <a:gd name="connsiteX11" fmla="*/ 1378795 w 1509895"/>
                  <a:gd name="connsiteY11" fmla="*/ 140960 h 1400069"/>
                  <a:gd name="connsiteX12" fmla="*/ 1509423 w 1509895"/>
                  <a:gd name="connsiteY12" fmla="*/ 271588 h 1400069"/>
                  <a:gd name="connsiteX13" fmla="*/ 1408940 w 1509895"/>
                  <a:gd name="connsiteY13" fmla="*/ 422314 h 1400069"/>
                  <a:gd name="connsiteX14" fmla="*/ 1087393 w 1509895"/>
                  <a:gd name="connsiteY14" fmla="*/ 492652 h 1400069"/>
                  <a:gd name="connsiteX15" fmla="*/ 625168 w 1509895"/>
                  <a:gd name="connsiteY15" fmla="*/ 613232 h 1400069"/>
                  <a:gd name="connsiteX16" fmla="*/ 424201 w 1509895"/>
                  <a:gd name="connsiteY16" fmla="*/ 713716 h 1400069"/>
                  <a:gd name="connsiteX17" fmla="*/ 645265 w 1509895"/>
                  <a:gd name="connsiteY17" fmla="*/ 854393 h 1400069"/>
                  <a:gd name="connsiteX18" fmla="*/ 886426 w 1509895"/>
                  <a:gd name="connsiteY18" fmla="*/ 934780 h 1400069"/>
                  <a:gd name="connsiteX19" fmla="*/ 1067296 w 1509895"/>
                  <a:gd name="connsiteY19" fmla="*/ 1105602 h 1400069"/>
                  <a:gd name="connsiteX20" fmla="*/ 976861 w 1509895"/>
                  <a:gd name="connsiteY20" fmla="*/ 1266375 h 1400069"/>
                  <a:gd name="connsiteX21" fmla="*/ 725652 w 1509895"/>
                  <a:gd name="connsiteY21" fmla="*/ 1266375 h 1400069"/>
                  <a:gd name="connsiteX22" fmla="*/ 584975 w 1509895"/>
                  <a:gd name="connsiteY22" fmla="*/ 1125698 h 1400069"/>
                  <a:gd name="connsiteX23" fmla="*/ 404105 w 1509895"/>
                  <a:gd name="connsiteY23" fmla="*/ 974973 h 1400069"/>
                  <a:gd name="connsiteX24" fmla="*/ 394056 w 1509895"/>
                  <a:gd name="connsiteY24" fmla="*/ 1015166 h 1400069"/>
                  <a:gd name="connsiteX25" fmla="*/ 404105 w 1509895"/>
                  <a:gd name="connsiteY25" fmla="*/ 1316617 h 1400069"/>
                  <a:gd name="connsiteX26" fmla="*/ 253380 w 1509895"/>
                  <a:gd name="connsiteY26" fmla="*/ 1397004 h 1400069"/>
                  <a:gd name="connsiteX27" fmla="*/ 102654 w 1509895"/>
                  <a:gd name="connsiteY27" fmla="*/ 1366859 h 1400069"/>
                  <a:gd name="connsiteX28" fmla="*/ 2171 w 1509895"/>
                  <a:gd name="connsiteY28" fmla="*/ 1216133 h 1400069"/>
                  <a:gd name="connsiteX29" fmla="*/ 42364 w 1509895"/>
                  <a:gd name="connsiteY29" fmla="*/ 1035263 h 1400069"/>
                  <a:gd name="connsiteX30" fmla="*/ 142848 w 1509895"/>
                  <a:gd name="connsiteY30" fmla="*/ 824248 h 1400069"/>
                  <a:gd name="connsiteX31" fmla="*/ 22267 w 1509895"/>
                  <a:gd name="connsiteY31" fmla="*/ 713716 h 1400069"/>
                  <a:gd name="connsiteX32" fmla="*/ 112702 w 1509895"/>
                  <a:gd name="connsiteY32" fmla="*/ 462507 h 1400069"/>
                  <a:gd name="connsiteX33" fmla="*/ 233283 w 1509895"/>
                  <a:gd name="connsiteY33" fmla="*/ 422314 h 1400069"/>
                  <a:gd name="connsiteX0" fmla="*/ 232890 w 1509502"/>
                  <a:gd name="connsiteY0" fmla="*/ 422314 h 1400069"/>
                  <a:gd name="connsiteX1" fmla="*/ 273083 w 1509502"/>
                  <a:gd name="connsiteY1" fmla="*/ 311782 h 1400069"/>
                  <a:gd name="connsiteX2" fmla="*/ 363519 w 1509502"/>
                  <a:gd name="connsiteY2" fmla="*/ 80670 h 1400069"/>
                  <a:gd name="connsiteX3" fmla="*/ 534340 w 1509502"/>
                  <a:gd name="connsiteY3" fmla="*/ 282 h 1400069"/>
                  <a:gd name="connsiteX4" fmla="*/ 685066 w 1509502"/>
                  <a:gd name="connsiteY4" fmla="*/ 60573 h 1400069"/>
                  <a:gd name="connsiteX5" fmla="*/ 715211 w 1509502"/>
                  <a:gd name="connsiteY5" fmla="*/ 221347 h 1400069"/>
                  <a:gd name="connsiteX6" fmla="*/ 664969 w 1509502"/>
                  <a:gd name="connsiteY6" fmla="*/ 331878 h 1400069"/>
                  <a:gd name="connsiteX7" fmla="*/ 624775 w 1509502"/>
                  <a:gd name="connsiteY7" fmla="*/ 432361 h 1400069"/>
                  <a:gd name="connsiteX8" fmla="*/ 815694 w 1509502"/>
                  <a:gd name="connsiteY8" fmla="*/ 372072 h 1400069"/>
                  <a:gd name="connsiteX9" fmla="*/ 936275 w 1509502"/>
                  <a:gd name="connsiteY9" fmla="*/ 281637 h 1400069"/>
                  <a:gd name="connsiteX10" fmla="*/ 1117145 w 1509502"/>
                  <a:gd name="connsiteY10" fmla="*/ 171105 h 1400069"/>
                  <a:gd name="connsiteX11" fmla="*/ 1378402 w 1509502"/>
                  <a:gd name="connsiteY11" fmla="*/ 140960 h 1400069"/>
                  <a:gd name="connsiteX12" fmla="*/ 1509030 w 1509502"/>
                  <a:gd name="connsiteY12" fmla="*/ 271588 h 1400069"/>
                  <a:gd name="connsiteX13" fmla="*/ 1408547 w 1509502"/>
                  <a:gd name="connsiteY13" fmla="*/ 422314 h 1400069"/>
                  <a:gd name="connsiteX14" fmla="*/ 1087000 w 1509502"/>
                  <a:gd name="connsiteY14" fmla="*/ 492652 h 1400069"/>
                  <a:gd name="connsiteX15" fmla="*/ 624775 w 1509502"/>
                  <a:gd name="connsiteY15" fmla="*/ 613232 h 1400069"/>
                  <a:gd name="connsiteX16" fmla="*/ 423808 w 1509502"/>
                  <a:gd name="connsiteY16" fmla="*/ 713716 h 1400069"/>
                  <a:gd name="connsiteX17" fmla="*/ 644872 w 1509502"/>
                  <a:gd name="connsiteY17" fmla="*/ 854393 h 1400069"/>
                  <a:gd name="connsiteX18" fmla="*/ 886033 w 1509502"/>
                  <a:gd name="connsiteY18" fmla="*/ 934780 h 1400069"/>
                  <a:gd name="connsiteX19" fmla="*/ 1066903 w 1509502"/>
                  <a:gd name="connsiteY19" fmla="*/ 1105602 h 1400069"/>
                  <a:gd name="connsiteX20" fmla="*/ 976468 w 1509502"/>
                  <a:gd name="connsiteY20" fmla="*/ 1266375 h 1400069"/>
                  <a:gd name="connsiteX21" fmla="*/ 725259 w 1509502"/>
                  <a:gd name="connsiteY21" fmla="*/ 1266375 h 1400069"/>
                  <a:gd name="connsiteX22" fmla="*/ 584582 w 1509502"/>
                  <a:gd name="connsiteY22" fmla="*/ 1125698 h 1400069"/>
                  <a:gd name="connsiteX23" fmla="*/ 403712 w 1509502"/>
                  <a:gd name="connsiteY23" fmla="*/ 974973 h 1400069"/>
                  <a:gd name="connsiteX24" fmla="*/ 393663 w 1509502"/>
                  <a:gd name="connsiteY24" fmla="*/ 1015166 h 1400069"/>
                  <a:gd name="connsiteX25" fmla="*/ 403712 w 1509502"/>
                  <a:gd name="connsiteY25" fmla="*/ 1316617 h 1400069"/>
                  <a:gd name="connsiteX26" fmla="*/ 252987 w 1509502"/>
                  <a:gd name="connsiteY26" fmla="*/ 1397004 h 1400069"/>
                  <a:gd name="connsiteX27" fmla="*/ 102261 w 1509502"/>
                  <a:gd name="connsiteY27" fmla="*/ 1366859 h 1400069"/>
                  <a:gd name="connsiteX28" fmla="*/ 1778 w 1509502"/>
                  <a:gd name="connsiteY28" fmla="*/ 1216133 h 1400069"/>
                  <a:gd name="connsiteX29" fmla="*/ 41971 w 1509502"/>
                  <a:gd name="connsiteY29" fmla="*/ 1035263 h 1400069"/>
                  <a:gd name="connsiteX30" fmla="*/ 92213 w 1509502"/>
                  <a:gd name="connsiteY30" fmla="*/ 884538 h 1400069"/>
                  <a:gd name="connsiteX31" fmla="*/ 21874 w 1509502"/>
                  <a:gd name="connsiteY31" fmla="*/ 713716 h 1400069"/>
                  <a:gd name="connsiteX32" fmla="*/ 112309 w 1509502"/>
                  <a:gd name="connsiteY32" fmla="*/ 462507 h 1400069"/>
                  <a:gd name="connsiteX33" fmla="*/ 232890 w 1509502"/>
                  <a:gd name="connsiteY33" fmla="*/ 422314 h 1400069"/>
                  <a:gd name="connsiteX0" fmla="*/ 232890 w 1509502"/>
                  <a:gd name="connsiteY0" fmla="*/ 422314 h 1400069"/>
                  <a:gd name="connsiteX1" fmla="*/ 293180 w 1509502"/>
                  <a:gd name="connsiteY1" fmla="*/ 291685 h 1400069"/>
                  <a:gd name="connsiteX2" fmla="*/ 363519 w 1509502"/>
                  <a:gd name="connsiteY2" fmla="*/ 80670 h 1400069"/>
                  <a:gd name="connsiteX3" fmla="*/ 534340 w 1509502"/>
                  <a:gd name="connsiteY3" fmla="*/ 282 h 1400069"/>
                  <a:gd name="connsiteX4" fmla="*/ 685066 w 1509502"/>
                  <a:gd name="connsiteY4" fmla="*/ 60573 h 1400069"/>
                  <a:gd name="connsiteX5" fmla="*/ 715211 w 1509502"/>
                  <a:gd name="connsiteY5" fmla="*/ 221347 h 1400069"/>
                  <a:gd name="connsiteX6" fmla="*/ 664969 w 1509502"/>
                  <a:gd name="connsiteY6" fmla="*/ 331878 h 1400069"/>
                  <a:gd name="connsiteX7" fmla="*/ 624775 w 1509502"/>
                  <a:gd name="connsiteY7" fmla="*/ 432361 h 1400069"/>
                  <a:gd name="connsiteX8" fmla="*/ 815694 w 1509502"/>
                  <a:gd name="connsiteY8" fmla="*/ 372072 h 1400069"/>
                  <a:gd name="connsiteX9" fmla="*/ 936275 w 1509502"/>
                  <a:gd name="connsiteY9" fmla="*/ 281637 h 1400069"/>
                  <a:gd name="connsiteX10" fmla="*/ 1117145 w 1509502"/>
                  <a:gd name="connsiteY10" fmla="*/ 171105 h 1400069"/>
                  <a:gd name="connsiteX11" fmla="*/ 1378402 w 1509502"/>
                  <a:gd name="connsiteY11" fmla="*/ 140960 h 1400069"/>
                  <a:gd name="connsiteX12" fmla="*/ 1509030 w 1509502"/>
                  <a:gd name="connsiteY12" fmla="*/ 271588 h 1400069"/>
                  <a:gd name="connsiteX13" fmla="*/ 1408547 w 1509502"/>
                  <a:gd name="connsiteY13" fmla="*/ 422314 h 1400069"/>
                  <a:gd name="connsiteX14" fmla="*/ 1087000 w 1509502"/>
                  <a:gd name="connsiteY14" fmla="*/ 492652 h 1400069"/>
                  <a:gd name="connsiteX15" fmla="*/ 624775 w 1509502"/>
                  <a:gd name="connsiteY15" fmla="*/ 613232 h 1400069"/>
                  <a:gd name="connsiteX16" fmla="*/ 423808 w 1509502"/>
                  <a:gd name="connsiteY16" fmla="*/ 713716 h 1400069"/>
                  <a:gd name="connsiteX17" fmla="*/ 644872 w 1509502"/>
                  <a:gd name="connsiteY17" fmla="*/ 854393 h 1400069"/>
                  <a:gd name="connsiteX18" fmla="*/ 886033 w 1509502"/>
                  <a:gd name="connsiteY18" fmla="*/ 934780 h 1400069"/>
                  <a:gd name="connsiteX19" fmla="*/ 1066903 w 1509502"/>
                  <a:gd name="connsiteY19" fmla="*/ 1105602 h 1400069"/>
                  <a:gd name="connsiteX20" fmla="*/ 976468 w 1509502"/>
                  <a:gd name="connsiteY20" fmla="*/ 1266375 h 1400069"/>
                  <a:gd name="connsiteX21" fmla="*/ 725259 w 1509502"/>
                  <a:gd name="connsiteY21" fmla="*/ 1266375 h 1400069"/>
                  <a:gd name="connsiteX22" fmla="*/ 584582 w 1509502"/>
                  <a:gd name="connsiteY22" fmla="*/ 1125698 h 1400069"/>
                  <a:gd name="connsiteX23" fmla="*/ 403712 w 1509502"/>
                  <a:gd name="connsiteY23" fmla="*/ 974973 h 1400069"/>
                  <a:gd name="connsiteX24" fmla="*/ 393663 w 1509502"/>
                  <a:gd name="connsiteY24" fmla="*/ 1015166 h 1400069"/>
                  <a:gd name="connsiteX25" fmla="*/ 403712 w 1509502"/>
                  <a:gd name="connsiteY25" fmla="*/ 1316617 h 1400069"/>
                  <a:gd name="connsiteX26" fmla="*/ 252987 w 1509502"/>
                  <a:gd name="connsiteY26" fmla="*/ 1397004 h 1400069"/>
                  <a:gd name="connsiteX27" fmla="*/ 102261 w 1509502"/>
                  <a:gd name="connsiteY27" fmla="*/ 1366859 h 1400069"/>
                  <a:gd name="connsiteX28" fmla="*/ 1778 w 1509502"/>
                  <a:gd name="connsiteY28" fmla="*/ 1216133 h 1400069"/>
                  <a:gd name="connsiteX29" fmla="*/ 41971 w 1509502"/>
                  <a:gd name="connsiteY29" fmla="*/ 1035263 h 1400069"/>
                  <a:gd name="connsiteX30" fmla="*/ 92213 w 1509502"/>
                  <a:gd name="connsiteY30" fmla="*/ 884538 h 1400069"/>
                  <a:gd name="connsiteX31" fmla="*/ 21874 w 1509502"/>
                  <a:gd name="connsiteY31" fmla="*/ 713716 h 1400069"/>
                  <a:gd name="connsiteX32" fmla="*/ 112309 w 1509502"/>
                  <a:gd name="connsiteY32" fmla="*/ 462507 h 1400069"/>
                  <a:gd name="connsiteX33" fmla="*/ 232890 w 1509502"/>
                  <a:gd name="connsiteY33" fmla="*/ 422314 h 1400069"/>
                  <a:gd name="connsiteX0" fmla="*/ 232890 w 1509502"/>
                  <a:gd name="connsiteY0" fmla="*/ 422314 h 1400069"/>
                  <a:gd name="connsiteX1" fmla="*/ 293180 w 1509502"/>
                  <a:gd name="connsiteY1" fmla="*/ 291685 h 1400069"/>
                  <a:gd name="connsiteX2" fmla="*/ 363519 w 1509502"/>
                  <a:gd name="connsiteY2" fmla="*/ 80670 h 1400069"/>
                  <a:gd name="connsiteX3" fmla="*/ 534340 w 1509502"/>
                  <a:gd name="connsiteY3" fmla="*/ 282 h 1400069"/>
                  <a:gd name="connsiteX4" fmla="*/ 685066 w 1509502"/>
                  <a:gd name="connsiteY4" fmla="*/ 60573 h 1400069"/>
                  <a:gd name="connsiteX5" fmla="*/ 715211 w 1509502"/>
                  <a:gd name="connsiteY5" fmla="*/ 221347 h 1400069"/>
                  <a:gd name="connsiteX6" fmla="*/ 664969 w 1509502"/>
                  <a:gd name="connsiteY6" fmla="*/ 331878 h 1400069"/>
                  <a:gd name="connsiteX7" fmla="*/ 624775 w 1509502"/>
                  <a:gd name="connsiteY7" fmla="*/ 432361 h 1400069"/>
                  <a:gd name="connsiteX8" fmla="*/ 815694 w 1509502"/>
                  <a:gd name="connsiteY8" fmla="*/ 372072 h 1400069"/>
                  <a:gd name="connsiteX9" fmla="*/ 936275 w 1509502"/>
                  <a:gd name="connsiteY9" fmla="*/ 281637 h 1400069"/>
                  <a:gd name="connsiteX10" fmla="*/ 1117145 w 1509502"/>
                  <a:gd name="connsiteY10" fmla="*/ 171105 h 1400069"/>
                  <a:gd name="connsiteX11" fmla="*/ 1378402 w 1509502"/>
                  <a:gd name="connsiteY11" fmla="*/ 140960 h 1400069"/>
                  <a:gd name="connsiteX12" fmla="*/ 1509030 w 1509502"/>
                  <a:gd name="connsiteY12" fmla="*/ 271588 h 1400069"/>
                  <a:gd name="connsiteX13" fmla="*/ 1408547 w 1509502"/>
                  <a:gd name="connsiteY13" fmla="*/ 422314 h 1400069"/>
                  <a:gd name="connsiteX14" fmla="*/ 1087000 w 1509502"/>
                  <a:gd name="connsiteY14" fmla="*/ 492652 h 1400069"/>
                  <a:gd name="connsiteX15" fmla="*/ 624775 w 1509502"/>
                  <a:gd name="connsiteY15" fmla="*/ 613232 h 1400069"/>
                  <a:gd name="connsiteX16" fmla="*/ 423808 w 1509502"/>
                  <a:gd name="connsiteY16" fmla="*/ 713716 h 1400069"/>
                  <a:gd name="connsiteX17" fmla="*/ 644872 w 1509502"/>
                  <a:gd name="connsiteY17" fmla="*/ 854393 h 1400069"/>
                  <a:gd name="connsiteX18" fmla="*/ 886033 w 1509502"/>
                  <a:gd name="connsiteY18" fmla="*/ 934780 h 1400069"/>
                  <a:gd name="connsiteX19" fmla="*/ 1066903 w 1509502"/>
                  <a:gd name="connsiteY19" fmla="*/ 1105602 h 1400069"/>
                  <a:gd name="connsiteX20" fmla="*/ 976468 w 1509502"/>
                  <a:gd name="connsiteY20" fmla="*/ 1266375 h 1400069"/>
                  <a:gd name="connsiteX21" fmla="*/ 725259 w 1509502"/>
                  <a:gd name="connsiteY21" fmla="*/ 1266375 h 1400069"/>
                  <a:gd name="connsiteX22" fmla="*/ 584582 w 1509502"/>
                  <a:gd name="connsiteY22" fmla="*/ 1125698 h 1400069"/>
                  <a:gd name="connsiteX23" fmla="*/ 403712 w 1509502"/>
                  <a:gd name="connsiteY23" fmla="*/ 974973 h 1400069"/>
                  <a:gd name="connsiteX24" fmla="*/ 393663 w 1509502"/>
                  <a:gd name="connsiteY24" fmla="*/ 1015166 h 1400069"/>
                  <a:gd name="connsiteX25" fmla="*/ 403712 w 1509502"/>
                  <a:gd name="connsiteY25" fmla="*/ 1316617 h 1400069"/>
                  <a:gd name="connsiteX26" fmla="*/ 252987 w 1509502"/>
                  <a:gd name="connsiteY26" fmla="*/ 1397004 h 1400069"/>
                  <a:gd name="connsiteX27" fmla="*/ 102261 w 1509502"/>
                  <a:gd name="connsiteY27" fmla="*/ 1366859 h 1400069"/>
                  <a:gd name="connsiteX28" fmla="*/ 1778 w 1509502"/>
                  <a:gd name="connsiteY28" fmla="*/ 1216133 h 1400069"/>
                  <a:gd name="connsiteX29" fmla="*/ 41971 w 1509502"/>
                  <a:gd name="connsiteY29" fmla="*/ 1035263 h 1400069"/>
                  <a:gd name="connsiteX30" fmla="*/ 92213 w 1509502"/>
                  <a:gd name="connsiteY30" fmla="*/ 884538 h 1400069"/>
                  <a:gd name="connsiteX31" fmla="*/ 21874 w 1509502"/>
                  <a:gd name="connsiteY31" fmla="*/ 713716 h 1400069"/>
                  <a:gd name="connsiteX32" fmla="*/ 102260 w 1509502"/>
                  <a:gd name="connsiteY32" fmla="*/ 522797 h 1400069"/>
                  <a:gd name="connsiteX33" fmla="*/ 232890 w 1509502"/>
                  <a:gd name="connsiteY33" fmla="*/ 422314 h 1400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09502" h="1400069">
                    <a:moveTo>
                      <a:pt x="232890" y="422314"/>
                    </a:moveTo>
                    <a:cubicBezTo>
                      <a:pt x="264710" y="383795"/>
                      <a:pt x="271409" y="348626"/>
                      <a:pt x="293180" y="291685"/>
                    </a:cubicBezTo>
                    <a:cubicBezTo>
                      <a:pt x="314951" y="234744"/>
                      <a:pt x="323326" y="129237"/>
                      <a:pt x="363519" y="80670"/>
                    </a:cubicBezTo>
                    <a:cubicBezTo>
                      <a:pt x="403712" y="32103"/>
                      <a:pt x="480749" y="3632"/>
                      <a:pt x="534340" y="282"/>
                    </a:cubicBezTo>
                    <a:cubicBezTo>
                      <a:pt x="587931" y="-3068"/>
                      <a:pt x="654921" y="23729"/>
                      <a:pt x="685066" y="60573"/>
                    </a:cubicBezTo>
                    <a:cubicBezTo>
                      <a:pt x="715211" y="97417"/>
                      <a:pt x="718561" y="176130"/>
                      <a:pt x="715211" y="221347"/>
                    </a:cubicBezTo>
                    <a:cubicBezTo>
                      <a:pt x="711862" y="266565"/>
                      <a:pt x="680042" y="296709"/>
                      <a:pt x="664969" y="331878"/>
                    </a:cubicBezTo>
                    <a:cubicBezTo>
                      <a:pt x="649896" y="367047"/>
                      <a:pt x="599654" y="425662"/>
                      <a:pt x="624775" y="432361"/>
                    </a:cubicBezTo>
                    <a:cubicBezTo>
                      <a:pt x="649896" y="439060"/>
                      <a:pt x="763777" y="397193"/>
                      <a:pt x="815694" y="372072"/>
                    </a:cubicBezTo>
                    <a:cubicBezTo>
                      <a:pt x="867611" y="346951"/>
                      <a:pt x="886033" y="315131"/>
                      <a:pt x="936275" y="281637"/>
                    </a:cubicBezTo>
                    <a:cubicBezTo>
                      <a:pt x="986517" y="248143"/>
                      <a:pt x="1043457" y="194551"/>
                      <a:pt x="1117145" y="171105"/>
                    </a:cubicBezTo>
                    <a:cubicBezTo>
                      <a:pt x="1190833" y="147659"/>
                      <a:pt x="1313088" y="124213"/>
                      <a:pt x="1378402" y="140960"/>
                    </a:cubicBezTo>
                    <a:cubicBezTo>
                      <a:pt x="1443716" y="157707"/>
                      <a:pt x="1504006" y="224696"/>
                      <a:pt x="1509030" y="271588"/>
                    </a:cubicBezTo>
                    <a:cubicBezTo>
                      <a:pt x="1514054" y="318480"/>
                      <a:pt x="1478885" y="385470"/>
                      <a:pt x="1408547" y="422314"/>
                    </a:cubicBezTo>
                    <a:cubicBezTo>
                      <a:pt x="1338209" y="459158"/>
                      <a:pt x="1217629" y="460832"/>
                      <a:pt x="1087000" y="492652"/>
                    </a:cubicBezTo>
                    <a:cubicBezTo>
                      <a:pt x="956371" y="524472"/>
                      <a:pt x="735307" y="576388"/>
                      <a:pt x="624775" y="613232"/>
                    </a:cubicBezTo>
                    <a:cubicBezTo>
                      <a:pt x="514243" y="650076"/>
                      <a:pt x="420459" y="673523"/>
                      <a:pt x="423808" y="713716"/>
                    </a:cubicBezTo>
                    <a:cubicBezTo>
                      <a:pt x="427157" y="753909"/>
                      <a:pt x="567835" y="817549"/>
                      <a:pt x="644872" y="854393"/>
                    </a:cubicBezTo>
                    <a:cubicBezTo>
                      <a:pt x="721910" y="891237"/>
                      <a:pt x="815695" y="892912"/>
                      <a:pt x="886033" y="934780"/>
                    </a:cubicBezTo>
                    <a:cubicBezTo>
                      <a:pt x="956371" y="976648"/>
                      <a:pt x="1051830" y="1050336"/>
                      <a:pt x="1066903" y="1105602"/>
                    </a:cubicBezTo>
                    <a:cubicBezTo>
                      <a:pt x="1081976" y="1160868"/>
                      <a:pt x="1033409" y="1239580"/>
                      <a:pt x="976468" y="1266375"/>
                    </a:cubicBezTo>
                    <a:cubicBezTo>
                      <a:pt x="919527" y="1293170"/>
                      <a:pt x="790573" y="1289821"/>
                      <a:pt x="725259" y="1266375"/>
                    </a:cubicBezTo>
                    <a:cubicBezTo>
                      <a:pt x="659945" y="1242929"/>
                      <a:pt x="638173" y="1174265"/>
                      <a:pt x="584582" y="1125698"/>
                    </a:cubicBezTo>
                    <a:cubicBezTo>
                      <a:pt x="530991" y="1077131"/>
                      <a:pt x="435532" y="993395"/>
                      <a:pt x="403712" y="974973"/>
                    </a:cubicBezTo>
                    <a:cubicBezTo>
                      <a:pt x="371892" y="956551"/>
                      <a:pt x="393663" y="958225"/>
                      <a:pt x="393663" y="1015166"/>
                    </a:cubicBezTo>
                    <a:cubicBezTo>
                      <a:pt x="393663" y="1072107"/>
                      <a:pt x="427158" y="1252977"/>
                      <a:pt x="403712" y="1316617"/>
                    </a:cubicBezTo>
                    <a:cubicBezTo>
                      <a:pt x="380266" y="1380257"/>
                      <a:pt x="303229" y="1388630"/>
                      <a:pt x="252987" y="1397004"/>
                    </a:cubicBezTo>
                    <a:cubicBezTo>
                      <a:pt x="202745" y="1405378"/>
                      <a:pt x="144129" y="1397004"/>
                      <a:pt x="102261" y="1366859"/>
                    </a:cubicBezTo>
                    <a:cubicBezTo>
                      <a:pt x="60393" y="1336714"/>
                      <a:pt x="11826" y="1271399"/>
                      <a:pt x="1778" y="1216133"/>
                    </a:cubicBezTo>
                    <a:cubicBezTo>
                      <a:pt x="-8270" y="1160867"/>
                      <a:pt x="26898" y="1090529"/>
                      <a:pt x="41971" y="1035263"/>
                    </a:cubicBezTo>
                    <a:cubicBezTo>
                      <a:pt x="57044" y="979997"/>
                      <a:pt x="95562" y="938129"/>
                      <a:pt x="92213" y="884538"/>
                    </a:cubicBezTo>
                    <a:cubicBezTo>
                      <a:pt x="88863" y="830947"/>
                      <a:pt x="26898" y="774006"/>
                      <a:pt x="21874" y="713716"/>
                    </a:cubicBezTo>
                    <a:cubicBezTo>
                      <a:pt x="16850" y="653426"/>
                      <a:pt x="68766" y="571364"/>
                      <a:pt x="102260" y="522797"/>
                    </a:cubicBezTo>
                    <a:cubicBezTo>
                      <a:pt x="135754" y="474230"/>
                      <a:pt x="201070" y="460833"/>
                      <a:pt x="232890" y="42231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64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55F78BE-CC86-5A44-893B-02DA0F56AA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19459" y="4156531"/>
                <a:ext cx="1890583" cy="1480407"/>
                <a:chOff x="3915460" y="1223099"/>
                <a:chExt cx="3933140" cy="30798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073D0B6F-F379-6E4D-A3D2-A2EE077CFBA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522341" y="2047518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Oval 4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22341" y="2047518"/>
                      <a:ext cx="402084" cy="402084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48CAAB10-AE40-7A46-B861-7A2018DF319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915460" y="3204299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Oval 5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5460" y="3204299"/>
                      <a:ext cx="402084" cy="402084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FB242CCA-05AD-0942-8B99-A164DBE8526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32681" y="3888931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Oval 5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32681" y="3888931"/>
                      <a:ext cx="402084" cy="402084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12C60B9E-666B-274F-A94B-28799FBC96E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738771" y="3900830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Oval 5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8771" y="3900830"/>
                      <a:ext cx="402084" cy="402084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9A0C7B7-5CC0-CE4C-AB42-5749E78741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446516" y="3183215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Oval 5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6516" y="3183215"/>
                      <a:ext cx="402084" cy="402084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FB00A85D-24D5-C64C-A9B5-910BA439425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089369" y="2051955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Oval 5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89369" y="2051955"/>
                      <a:ext cx="402084" cy="402084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674685E-375A-624E-93FA-9D01F1C24718}"/>
                    </a:ext>
                  </a:extLst>
                </p:cNvPr>
                <p:cNvCxnSpPr>
                  <a:stCxn id="54" idx="0"/>
                  <a:endCxn id="53" idx="3"/>
                </p:cNvCxnSpPr>
                <p:nvPr/>
              </p:nvCxnSpPr>
              <p:spPr>
                <a:xfrm flipV="1">
                  <a:off x="4219082" y="1492036"/>
                  <a:ext cx="359799" cy="624075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6699D89E-A21B-E347-9EBB-27C21D669E43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4536436" y="1223099"/>
                      <a:ext cx="486040" cy="3736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Oval 5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4536436" y="1223099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b="-3030"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7EFA8B-09DE-1241-8657-66498B2C94E9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3926836" y="2109508"/>
                      <a:ext cx="486040" cy="3736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Oval 5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3926836" y="2109508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 b="-3030"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2474F474-23A1-E345-BAAE-881FC1DC094D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6102724" y="1352837"/>
                      <a:ext cx="486040" cy="3736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Oval 5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6102724" y="1352837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7D2620A0-4624-0447-BCDC-8A46D7CA345D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5146036" y="3074160"/>
                      <a:ext cx="486040" cy="37360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Oval 5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5146036" y="3074160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 b="-3030"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9D803AA0-9492-D941-930E-FF19EF6220A0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6746236" y="3200688"/>
                      <a:ext cx="486040" cy="373602"/>
                    </a:xfrm>
                    <a:prstGeom prst="ellipse">
                      <a:avLst/>
                    </a:prstGeom>
                    <a:noFill/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Oval 6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6746236" y="3200688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 b="-3030"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BD3E2D09-6C14-B74E-95B5-F735483714C4}"/>
                        </a:ext>
                      </a:extLst>
                    </p:cNvPr>
                    <p:cNvSpPr/>
                    <p:nvPr/>
                  </p:nvSpPr>
                  <p:spPr bwMode="auto">
                    <a:xfrm rot="916737">
                      <a:off x="7279636" y="2267238"/>
                      <a:ext cx="486040" cy="373602"/>
                    </a:xfrm>
                    <a:prstGeom prst="ellipse">
                      <a:avLst/>
                    </a:prstGeom>
                    <a:noFill/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</m:oMath>
                        </m:oMathPara>
                      </a14:m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-6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Oval 6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916737">
                      <a:off x="7279636" y="2267238"/>
                      <a:ext cx="486040" cy="373602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58C3B07-7098-0144-A1E8-0A40690E8566}"/>
                    </a:ext>
                  </a:extLst>
                </p:cNvPr>
                <p:cNvCxnSpPr>
                  <a:stCxn id="53" idx="6"/>
                  <a:endCxn id="55" idx="2"/>
                </p:cNvCxnSpPr>
                <p:nvPr/>
              </p:nvCxnSpPr>
              <p:spPr>
                <a:xfrm>
                  <a:off x="5013886" y="1473940"/>
                  <a:ext cx="1097428" cy="1658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FCB55B9-BDE6-5D4D-8871-F2BB1C0C595B}"/>
                    </a:ext>
                  </a:extLst>
                </p:cNvPr>
                <p:cNvCxnSpPr>
                  <a:stCxn id="54" idx="5"/>
                  <a:endCxn id="56" idx="2"/>
                </p:cNvCxnSpPr>
                <p:nvPr/>
              </p:nvCxnSpPr>
              <p:spPr>
                <a:xfrm>
                  <a:off x="4300816" y="2469012"/>
                  <a:ext cx="853810" cy="727909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EE2CB11-51EC-5E4C-9483-E8E8CB4A8D97}"/>
                    </a:ext>
                  </a:extLst>
                </p:cNvPr>
                <p:cNvCxnSpPr>
                  <a:stCxn id="56" idx="6"/>
                  <a:endCxn id="57" idx="2"/>
                </p:cNvCxnSpPr>
                <p:nvPr/>
              </p:nvCxnSpPr>
              <p:spPr>
                <a:xfrm flipV="1">
                  <a:off x="5623486" y="3323449"/>
                  <a:ext cx="1131340" cy="1552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8B24ADE-B996-FA4E-8413-5FAD8CD49912}"/>
                    </a:ext>
                  </a:extLst>
                </p:cNvPr>
                <p:cNvCxnSpPr>
                  <a:stCxn id="57" idx="7"/>
                  <a:endCxn id="58" idx="4"/>
                </p:cNvCxnSpPr>
                <p:nvPr/>
              </p:nvCxnSpPr>
              <p:spPr>
                <a:xfrm flipV="1">
                  <a:off x="7189831" y="2634237"/>
                  <a:ext cx="283599" cy="671116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3137735-D193-614B-B049-88BFB4651EDF}"/>
                    </a:ext>
                  </a:extLst>
                </p:cNvPr>
                <p:cNvCxnSpPr>
                  <a:stCxn id="58" idx="1"/>
                  <a:endCxn id="55" idx="6"/>
                </p:cNvCxnSpPr>
                <p:nvPr/>
              </p:nvCxnSpPr>
              <p:spPr>
                <a:xfrm flipH="1" flipV="1">
                  <a:off x="6580174" y="1603678"/>
                  <a:ext cx="811522" cy="677658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9DC9233-624B-5C46-969F-887B4AC3716E}"/>
                    </a:ext>
                  </a:extLst>
                </p:cNvPr>
                <p:cNvCxnSpPr>
                  <a:stCxn id="53" idx="4"/>
                  <a:endCxn id="46" idx="0"/>
                </p:cNvCxnSpPr>
                <p:nvPr/>
              </p:nvCxnSpPr>
              <p:spPr>
                <a:xfrm flipH="1">
                  <a:off x="4723383" y="1590098"/>
                  <a:ext cx="6847" cy="45742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7835410-100C-F94A-B06A-01184DE58E27}"/>
                    </a:ext>
                  </a:extLst>
                </p:cNvPr>
                <p:cNvCxnSpPr>
                  <a:stCxn id="54" idx="4"/>
                  <a:endCxn id="47" idx="0"/>
                </p:cNvCxnSpPr>
                <p:nvPr/>
              </p:nvCxnSpPr>
              <p:spPr>
                <a:xfrm flipH="1">
                  <a:off x="4116502" y="2476507"/>
                  <a:ext cx="4128" cy="727792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9D6E4AA-F3DC-6546-85E5-4E6CAA01A6FF}"/>
                    </a:ext>
                  </a:extLst>
                </p:cNvPr>
                <p:cNvCxnSpPr>
                  <a:stCxn id="56" idx="4"/>
                  <a:endCxn id="48" idx="0"/>
                </p:cNvCxnSpPr>
                <p:nvPr/>
              </p:nvCxnSpPr>
              <p:spPr>
                <a:xfrm flipH="1">
                  <a:off x="5333723" y="3441159"/>
                  <a:ext cx="6107" cy="447772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16A0121-C47E-C046-A5C4-0271513BCEFF}"/>
                    </a:ext>
                  </a:extLst>
                </p:cNvPr>
                <p:cNvCxnSpPr>
                  <a:stCxn id="57" idx="4"/>
                  <a:endCxn id="49" idx="0"/>
                </p:cNvCxnSpPr>
                <p:nvPr/>
              </p:nvCxnSpPr>
              <p:spPr>
                <a:xfrm flipH="1">
                  <a:off x="6939813" y="3567687"/>
                  <a:ext cx="217" cy="333143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285152BC-F670-F543-8ABC-4B26714EE73D}"/>
                    </a:ext>
                  </a:extLst>
                </p:cNvPr>
                <p:cNvCxnSpPr>
                  <a:stCxn id="58" idx="5"/>
                  <a:endCxn id="50" idx="0"/>
                </p:cNvCxnSpPr>
                <p:nvPr/>
              </p:nvCxnSpPr>
              <p:spPr>
                <a:xfrm flipH="1">
                  <a:off x="7647558" y="2626742"/>
                  <a:ext cx="6058" cy="556473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E610AC8-23F2-7E46-9AD6-9374F77ACA34}"/>
                    </a:ext>
                  </a:extLst>
                </p:cNvPr>
                <p:cNvCxnSpPr>
                  <a:stCxn id="55" idx="4"/>
                  <a:endCxn id="51" idx="0"/>
                </p:cNvCxnSpPr>
                <p:nvPr/>
              </p:nvCxnSpPr>
              <p:spPr>
                <a:xfrm flipH="1">
                  <a:off x="6290411" y="1719836"/>
                  <a:ext cx="6107" cy="332119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3ADB185-9AE2-1C45-A0C8-DF6D7B8D8CA7}"/>
                    </a:ext>
                  </a:extLst>
                </p:cNvPr>
                <p:cNvCxnSpPr>
                  <a:stCxn id="54" idx="7"/>
                  <a:endCxn id="55" idx="3"/>
                </p:cNvCxnSpPr>
                <p:nvPr/>
              </p:nvCxnSpPr>
              <p:spPr>
                <a:xfrm flipV="1">
                  <a:off x="4370431" y="1621774"/>
                  <a:ext cx="1774738" cy="592399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FAB3E999-6A77-754B-B843-FA3A2BDA2435}"/>
                    </a:ext>
                  </a:extLst>
                </p:cNvPr>
                <p:cNvCxnSpPr>
                  <a:stCxn id="57" idx="0"/>
                  <a:endCxn id="55" idx="5"/>
                </p:cNvCxnSpPr>
                <p:nvPr/>
              </p:nvCxnSpPr>
              <p:spPr>
                <a:xfrm flipH="1" flipV="1">
                  <a:off x="6476704" y="1712341"/>
                  <a:ext cx="561778" cy="149495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B3190DC-5891-9B43-BFB4-58104EB6F8AF}"/>
                  </a:ext>
                </a:extLst>
              </p:cNvPr>
              <p:cNvGrpSpPr/>
              <p:nvPr/>
            </p:nvGrpSpPr>
            <p:grpSpPr>
              <a:xfrm>
                <a:off x="4128909" y="4277105"/>
                <a:ext cx="872906" cy="863743"/>
                <a:chOff x="4128909" y="4277105"/>
                <a:chExt cx="872906" cy="863743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9D659D4-3EF6-814D-B434-F1B6D032B99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160464" y="4277105"/>
                  <a:ext cx="178501" cy="257479"/>
                </a:xfrm>
                <a:prstGeom prst="straightConnector1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 type="none"/>
                  <a:tailEnd type="triangle" w="med" len="lg"/>
                </a:ln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36E877AF-7792-FF44-A64B-E02D0D2FB313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28778" y="4338200"/>
                  <a:ext cx="673037" cy="209981"/>
                </a:xfrm>
                <a:prstGeom prst="straightConnector1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 type="none"/>
                  <a:tailEnd type="triangle" w="med" len="lg"/>
                </a:ln>
              </p:spPr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B144959-12F9-A944-98A0-35D7416096EA}"/>
                    </a:ext>
                  </a:extLst>
                </p:cNvPr>
                <p:cNvCxnSpPr>
                  <a:stCxn id="39" idx="22"/>
                </p:cNvCxnSpPr>
                <p:nvPr/>
              </p:nvCxnSpPr>
              <p:spPr bwMode="auto">
                <a:xfrm flipH="1" flipV="1">
                  <a:off x="4280007" y="4821319"/>
                  <a:ext cx="330091" cy="319529"/>
                </a:xfrm>
                <a:prstGeom prst="straightConnector1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 type="none"/>
                  <a:tailEnd type="triangle" w="med" len="lg"/>
                </a:ln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4DD1694-B2B8-B649-8B0C-8E60D0AA25FC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4128909" y="4746087"/>
                  <a:ext cx="8572" cy="364326"/>
                </a:xfrm>
                <a:prstGeom prst="straightConnector1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 type="none"/>
                  <a:tailEnd type="triangle" w="med" len="lg"/>
                </a:ln>
              </p:spPr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A0856A-BF53-774E-ABCD-F00488C8DA62}"/>
                </a:ext>
              </a:extLst>
            </p:cNvPr>
            <p:cNvGrpSpPr/>
            <p:nvPr/>
          </p:nvGrpSpPr>
          <p:grpSpPr>
            <a:xfrm>
              <a:off x="5766093" y="3812572"/>
              <a:ext cx="144675" cy="429031"/>
              <a:chOff x="762000" y="5014697"/>
              <a:chExt cx="144675" cy="42903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4DBFDF-1BF9-F941-8E52-2C90A92D4185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A4EEA9-B428-8441-B2FE-D04BD4380524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82EFD0-45BD-2A4E-94A3-F812EC1AA6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932364-7D3B-3D49-95BF-561C2F9F0FE0}"/>
                </a:ext>
              </a:extLst>
            </p:cNvPr>
            <p:cNvGrpSpPr/>
            <p:nvPr/>
          </p:nvGrpSpPr>
          <p:grpSpPr>
            <a:xfrm>
              <a:off x="6418099" y="3234706"/>
              <a:ext cx="144675" cy="429031"/>
              <a:chOff x="762000" y="5014697"/>
              <a:chExt cx="144675" cy="42903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ED88249-3AC2-3E43-94DC-5C14278B086F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CA4E761-7BFB-4846-B9E6-2E497919748D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70D0C8-D7B3-D841-B6CD-0CD9BB6C9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E68720-D1C9-9245-BB16-65F05ACDD2B5}"/>
                </a:ext>
              </a:extLst>
            </p:cNvPr>
            <p:cNvGrpSpPr/>
            <p:nvPr/>
          </p:nvGrpSpPr>
          <p:grpSpPr>
            <a:xfrm>
              <a:off x="7212638" y="3344159"/>
              <a:ext cx="144675" cy="429031"/>
              <a:chOff x="762000" y="5014697"/>
              <a:chExt cx="144675" cy="42903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DD34085-B257-064B-A67D-5412D2E514AA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9C63B2-7626-4942-88DD-FB1DFE4CFDAB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30C409-2D76-1443-B6B8-4218B52FFB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A46ED2-504D-D54E-BC4D-C4543CF04D42}"/>
                </a:ext>
              </a:extLst>
            </p:cNvPr>
            <p:cNvGrpSpPr/>
            <p:nvPr/>
          </p:nvGrpSpPr>
          <p:grpSpPr>
            <a:xfrm>
              <a:off x="7552090" y="4841548"/>
              <a:ext cx="144675" cy="429031"/>
              <a:chOff x="762000" y="5014697"/>
              <a:chExt cx="144675" cy="4290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DE6E4A-5C61-AB46-86A7-649E3626A0C1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6665121-5B99-9848-B4DE-E681BF6D3864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2905EE-E270-064D-A11E-B22E379489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83727B-0ED1-DC41-9345-AB0DF46C2C5D}"/>
                </a:ext>
              </a:extLst>
            </p:cNvPr>
            <p:cNvGrpSpPr/>
            <p:nvPr/>
          </p:nvGrpSpPr>
          <p:grpSpPr>
            <a:xfrm>
              <a:off x="6748938" y="4181954"/>
              <a:ext cx="144675" cy="429031"/>
              <a:chOff x="762000" y="5014697"/>
              <a:chExt cx="144675" cy="42903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FACF492-7152-E246-BD23-71C2E7BDF60D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A487722-2FD2-F64D-9626-41FE3507FC79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88F66B2-8BE9-5849-A730-CFCFAB5469D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2B44A9-9848-E246-88DB-B02DC59B3792}"/>
                </a:ext>
              </a:extLst>
            </p:cNvPr>
            <p:cNvGrpSpPr/>
            <p:nvPr/>
          </p:nvGrpSpPr>
          <p:grpSpPr>
            <a:xfrm>
              <a:off x="7812757" y="3787528"/>
              <a:ext cx="144675" cy="429031"/>
              <a:chOff x="762000" y="5014697"/>
              <a:chExt cx="144675" cy="42903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6DC8EA-46C6-EA44-9FB8-5423F31604EC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396D46A-88A1-7D41-A8B1-768B3562E363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2244DF-7AC8-5744-BAF2-0BF47BAD59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A0BE5F-E81E-E449-A28B-104DF62631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334" y="4674404"/>
            <a:ext cx="5495258" cy="61242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E6B8EB1-DC72-3840-BAC0-E628E0EC9C93}"/>
              </a:ext>
            </a:extLst>
          </p:cNvPr>
          <p:cNvSpPr txBox="1"/>
          <p:nvPr/>
        </p:nvSpPr>
        <p:spPr>
          <a:xfrm>
            <a:off x="286394" y="1333634"/>
            <a:ext cx="472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Message-passing like operators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78D1C4-34AD-8C42-9988-4BB0590264F7}"/>
              </a:ext>
            </a:extLst>
          </p:cNvPr>
          <p:cNvSpPr txBox="1"/>
          <p:nvPr/>
        </p:nvSpPr>
        <p:spPr>
          <a:xfrm>
            <a:off x="78569" y="5501163"/>
            <a:ext cx="5672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GCN, MPNN, GGNN, structure2vec,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27EB6-0DAE-E349-93CE-DFC978C654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56068" y="1865339"/>
            <a:ext cx="2438768" cy="48775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84090BE-D393-8345-80F2-15D573F78911}"/>
              </a:ext>
            </a:extLst>
          </p:cNvPr>
          <p:cNvSpPr txBox="1"/>
          <p:nvPr/>
        </p:nvSpPr>
        <p:spPr>
          <a:xfrm>
            <a:off x="5860413" y="1335366"/>
            <a:ext cx="1652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Problems: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EBFDB7-9163-FB42-B72B-33144A686866}"/>
              </a:ext>
            </a:extLst>
          </p:cNvPr>
          <p:cNvSpPr txBox="1"/>
          <p:nvPr/>
        </p:nvSpPr>
        <p:spPr>
          <a:xfrm>
            <a:off x="6210669" y="1830455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per update: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7B77DE4-85EB-2140-8C11-F074368F2E68}"/>
              </a:ext>
            </a:extLst>
          </p:cNvPr>
          <p:cNvSpPr txBox="1"/>
          <p:nvPr/>
        </p:nvSpPr>
        <p:spPr>
          <a:xfrm>
            <a:off x="6210669" y="2378753"/>
            <a:ext cx="4356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Harder to train for large T</a:t>
            </a:r>
          </a:p>
          <a:p>
            <a:pPr lvl="1"/>
            <a:r>
              <a:rPr lang="en-US" sz="2800" dirty="0"/>
              <a:t>-- which is needed here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8873FAA-452B-1D42-850A-ED85A4CE559D}"/>
              </a:ext>
            </a:extLst>
          </p:cNvPr>
          <p:cNvGrpSpPr/>
          <p:nvPr/>
        </p:nvGrpSpPr>
        <p:grpSpPr>
          <a:xfrm>
            <a:off x="7367526" y="3882195"/>
            <a:ext cx="2560117" cy="2702785"/>
            <a:chOff x="8763171" y="28681787"/>
            <a:chExt cx="2798611" cy="295456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65860CA-1995-114C-9538-1021A862229C}"/>
                </a:ext>
              </a:extLst>
            </p:cNvPr>
            <p:cNvGrpSpPr/>
            <p:nvPr/>
          </p:nvGrpSpPr>
          <p:grpSpPr>
            <a:xfrm>
              <a:off x="8763171" y="28681787"/>
              <a:ext cx="2798611" cy="2688129"/>
              <a:chOff x="6991160" y="2662502"/>
              <a:chExt cx="3422837" cy="3287712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6187FA1-83AF-5743-AC27-113942A38DEF}"/>
                  </a:ext>
                </a:extLst>
              </p:cNvPr>
              <p:cNvSpPr/>
              <p:nvPr/>
            </p:nvSpPr>
            <p:spPr>
              <a:xfrm>
                <a:off x="8381999" y="4334933"/>
                <a:ext cx="304800" cy="304800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00D38FC-6052-624E-B326-EA07C5B3C5C4}"/>
                  </a:ext>
                </a:extLst>
              </p:cNvPr>
              <p:cNvSpPr/>
              <p:nvPr/>
            </p:nvSpPr>
            <p:spPr>
              <a:xfrm>
                <a:off x="8940799" y="3848894"/>
                <a:ext cx="304800" cy="3048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3FF61D7-C4D7-F741-BE0D-6F395C04374C}"/>
                  </a:ext>
                </a:extLst>
              </p:cNvPr>
              <p:cNvSpPr/>
              <p:nvPr/>
            </p:nvSpPr>
            <p:spPr>
              <a:xfrm>
                <a:off x="9093199" y="2714363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A21F984-7420-944B-939B-970A3BF94BD1}"/>
                  </a:ext>
                </a:extLst>
              </p:cNvPr>
              <p:cNvSpPr/>
              <p:nvPr/>
            </p:nvSpPr>
            <p:spPr>
              <a:xfrm>
                <a:off x="9939864" y="3307028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BD6D80E-859A-C443-817E-18A0B5B55D0E}"/>
                  </a:ext>
                </a:extLst>
              </p:cNvPr>
              <p:cNvSpPr/>
              <p:nvPr/>
            </p:nvSpPr>
            <p:spPr>
              <a:xfrm>
                <a:off x="9245598" y="4639733"/>
                <a:ext cx="304800" cy="3048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7AC47EC-1608-CD44-8EDB-556218429F0E}"/>
                  </a:ext>
                </a:extLst>
              </p:cNvPr>
              <p:cNvSpPr/>
              <p:nvPr/>
            </p:nvSpPr>
            <p:spPr>
              <a:xfrm>
                <a:off x="10109197" y="4334933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B7D5B9D-39C4-AF4B-8E13-D9AFF072627C}"/>
                  </a:ext>
                </a:extLst>
              </p:cNvPr>
              <p:cNvSpPr/>
              <p:nvPr/>
            </p:nvSpPr>
            <p:spPr>
              <a:xfrm>
                <a:off x="10058395" y="5137414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81C1F7F-9A90-CC42-B98D-18078DB42AF6}"/>
                  </a:ext>
                </a:extLst>
              </p:cNvPr>
              <p:cNvSpPr/>
              <p:nvPr/>
            </p:nvSpPr>
            <p:spPr>
              <a:xfrm>
                <a:off x="9245598" y="5645414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4ED8745-0D68-7A48-8418-56D716C61094}"/>
                  </a:ext>
                </a:extLst>
              </p:cNvPr>
              <p:cNvSpPr/>
              <p:nvPr/>
            </p:nvSpPr>
            <p:spPr>
              <a:xfrm>
                <a:off x="8077198" y="4951148"/>
                <a:ext cx="304800" cy="3048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31E9578-2918-C240-B5C2-B2ACC9177477}"/>
                  </a:ext>
                </a:extLst>
              </p:cNvPr>
              <p:cNvCxnSpPr>
                <a:stCxn id="89" idx="7"/>
                <a:endCxn id="90" idx="3"/>
              </p:cNvCxnSpPr>
              <p:nvPr/>
            </p:nvCxnSpPr>
            <p:spPr>
              <a:xfrm flipV="1">
                <a:off x="8642162" y="4109057"/>
                <a:ext cx="343274" cy="27051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3160078-C5F5-9449-A0DC-FE089AF505E2}"/>
                  </a:ext>
                </a:extLst>
              </p:cNvPr>
              <p:cNvCxnSpPr>
                <a:stCxn id="91" idx="4"/>
                <a:endCxn id="90" idx="0"/>
              </p:cNvCxnSpPr>
              <p:nvPr/>
            </p:nvCxnSpPr>
            <p:spPr>
              <a:xfrm flipH="1">
                <a:off x="9093199" y="3019163"/>
                <a:ext cx="152400" cy="82973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0B12012-67E4-4C43-B82E-984FD0794D76}"/>
                  </a:ext>
                </a:extLst>
              </p:cNvPr>
              <p:cNvCxnSpPr>
                <a:stCxn id="92" idx="3"/>
                <a:endCxn id="90" idx="6"/>
              </p:cNvCxnSpPr>
              <p:nvPr/>
            </p:nvCxnSpPr>
            <p:spPr>
              <a:xfrm flipH="1">
                <a:off x="9245599" y="3567191"/>
                <a:ext cx="738902" cy="4341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EE8F082-5717-4A4F-9875-80BD1FBAF038}"/>
                  </a:ext>
                </a:extLst>
              </p:cNvPr>
              <p:cNvCxnSpPr>
                <a:stCxn id="93" idx="0"/>
                <a:endCxn id="90" idx="4"/>
              </p:cNvCxnSpPr>
              <p:nvPr/>
            </p:nvCxnSpPr>
            <p:spPr>
              <a:xfrm flipH="1" flipV="1">
                <a:off x="9093199" y="4153694"/>
                <a:ext cx="304799" cy="48603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F2AEDE8-27B9-E34C-9067-661F9B5A7129}"/>
                  </a:ext>
                </a:extLst>
              </p:cNvPr>
              <p:cNvCxnSpPr>
                <a:stCxn id="93" idx="2"/>
                <a:endCxn id="89" idx="5"/>
              </p:cNvCxnSpPr>
              <p:nvPr/>
            </p:nvCxnSpPr>
            <p:spPr>
              <a:xfrm flipH="1" flipV="1">
                <a:off x="8642162" y="4595096"/>
                <a:ext cx="603436" cy="1970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C0D6AE3-6B73-B941-9574-219A270DC2AF}"/>
                  </a:ext>
                </a:extLst>
              </p:cNvPr>
              <p:cNvCxnSpPr>
                <a:stCxn id="93" idx="6"/>
                <a:endCxn id="94" idx="3"/>
              </p:cNvCxnSpPr>
              <p:nvPr/>
            </p:nvCxnSpPr>
            <p:spPr>
              <a:xfrm flipV="1">
                <a:off x="9550398" y="4595096"/>
                <a:ext cx="603436" cy="1970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B6A25CA-5CDB-A043-934F-67A747B6C9A8}"/>
                  </a:ext>
                </a:extLst>
              </p:cNvPr>
              <p:cNvCxnSpPr>
                <a:stCxn id="93" idx="5"/>
                <a:endCxn id="95" idx="1"/>
              </p:cNvCxnSpPr>
              <p:nvPr/>
            </p:nvCxnSpPr>
            <p:spPr>
              <a:xfrm>
                <a:off x="9505761" y="4899896"/>
                <a:ext cx="597271" cy="28215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BE6313C-1551-944A-AC50-CB4A0BA74333}"/>
                  </a:ext>
                </a:extLst>
              </p:cNvPr>
              <p:cNvCxnSpPr>
                <a:stCxn id="93" idx="4"/>
                <a:endCxn id="96" idx="0"/>
              </p:cNvCxnSpPr>
              <p:nvPr/>
            </p:nvCxnSpPr>
            <p:spPr>
              <a:xfrm>
                <a:off x="9397998" y="4944533"/>
                <a:ext cx="0" cy="70088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70DC9C1-32C5-BC4E-A9E6-3561E45A7969}"/>
                  </a:ext>
                </a:extLst>
              </p:cNvPr>
              <p:cNvCxnSpPr>
                <a:stCxn id="95" idx="3"/>
                <a:endCxn id="96" idx="6"/>
              </p:cNvCxnSpPr>
              <p:nvPr/>
            </p:nvCxnSpPr>
            <p:spPr>
              <a:xfrm flipH="1">
                <a:off x="9550398" y="5397577"/>
                <a:ext cx="552634" cy="40023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22601CF-613A-9246-A6A8-4E6EC0884605}"/>
                  </a:ext>
                </a:extLst>
              </p:cNvPr>
              <p:cNvCxnSpPr>
                <a:stCxn id="89" idx="4"/>
                <a:endCxn id="97" idx="7"/>
              </p:cNvCxnSpPr>
              <p:nvPr/>
            </p:nvCxnSpPr>
            <p:spPr>
              <a:xfrm flipH="1">
                <a:off x="8337361" y="4639733"/>
                <a:ext cx="197038" cy="3560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1F95724-B5D5-7A44-B10D-9DCA135BD34F}"/>
                  </a:ext>
                </a:extLst>
              </p:cNvPr>
              <p:cNvSpPr/>
              <p:nvPr/>
            </p:nvSpPr>
            <p:spPr>
              <a:xfrm>
                <a:off x="7605367" y="5618163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A4D7EC8-00B8-9A42-8CC4-5034959BA7FB}"/>
                  </a:ext>
                </a:extLst>
              </p:cNvPr>
              <p:cNvCxnSpPr>
                <a:stCxn id="97" idx="4"/>
              </p:cNvCxnSpPr>
              <p:nvPr/>
            </p:nvCxnSpPr>
            <p:spPr>
              <a:xfrm flipH="1">
                <a:off x="7865530" y="5255948"/>
                <a:ext cx="364068" cy="4068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4C04EA4-B573-CE42-BD0B-69BA72E3BEF2}"/>
                  </a:ext>
                </a:extLst>
              </p:cNvPr>
              <p:cNvSpPr/>
              <p:nvPr/>
            </p:nvSpPr>
            <p:spPr>
              <a:xfrm>
                <a:off x="7853984" y="3979334"/>
                <a:ext cx="304800" cy="3048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5C2FB0D-C70C-6C44-A873-F1430D98C179}"/>
                  </a:ext>
                </a:extLst>
              </p:cNvPr>
              <p:cNvSpPr/>
              <p:nvPr/>
            </p:nvSpPr>
            <p:spPr>
              <a:xfrm>
                <a:off x="6991160" y="4334933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A28D056-5F1B-C044-8193-C492CCE6ECBA}"/>
                  </a:ext>
                </a:extLst>
              </p:cNvPr>
              <p:cNvCxnSpPr>
                <a:endCxn id="89" idx="1"/>
              </p:cNvCxnSpPr>
              <p:nvPr/>
            </p:nvCxnSpPr>
            <p:spPr>
              <a:xfrm>
                <a:off x="8114147" y="4239497"/>
                <a:ext cx="312489" cy="14007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0757764-BE52-A54D-A4EC-DAD624D0F4BA}"/>
                  </a:ext>
                </a:extLst>
              </p:cNvPr>
              <p:cNvCxnSpPr/>
              <p:nvPr/>
            </p:nvCxnSpPr>
            <p:spPr>
              <a:xfrm flipH="1">
                <a:off x="7295960" y="4239497"/>
                <a:ext cx="602661" cy="24783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7E0C4B7-ADC4-D545-A776-BE4B15E2942E}"/>
                  </a:ext>
                </a:extLst>
              </p:cNvPr>
              <p:cNvSpPr/>
              <p:nvPr/>
            </p:nvSpPr>
            <p:spPr>
              <a:xfrm>
                <a:off x="7853984" y="2662502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6C5CB87-C5F4-D64F-8C60-A6F3791DD1FB}"/>
                  </a:ext>
                </a:extLst>
              </p:cNvPr>
              <p:cNvSpPr/>
              <p:nvPr/>
            </p:nvSpPr>
            <p:spPr>
              <a:xfrm>
                <a:off x="8337361" y="3470884"/>
                <a:ext cx="304800" cy="3048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2DA63F9-4E57-B743-B6E2-BE8AE2CB0E2B}"/>
                  </a:ext>
                </a:extLst>
              </p:cNvPr>
              <p:cNvSpPr/>
              <p:nvPr/>
            </p:nvSpPr>
            <p:spPr>
              <a:xfrm>
                <a:off x="7363692" y="3120761"/>
                <a:ext cx="304800" cy="304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EF75E30-29C2-754D-8DF3-39980C99DE96}"/>
                  </a:ext>
                </a:extLst>
              </p:cNvPr>
              <p:cNvCxnSpPr>
                <a:endCxn id="89" idx="0"/>
              </p:cNvCxnSpPr>
              <p:nvPr/>
            </p:nvCxnSpPr>
            <p:spPr>
              <a:xfrm>
                <a:off x="8489761" y="3775684"/>
                <a:ext cx="44638" cy="55924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3C68599-B596-9A4D-A414-A15BFC0A5783}"/>
                  </a:ext>
                </a:extLst>
              </p:cNvPr>
              <p:cNvCxnSpPr>
                <a:endCxn id="91" idx="2"/>
              </p:cNvCxnSpPr>
              <p:nvPr/>
            </p:nvCxnSpPr>
            <p:spPr>
              <a:xfrm flipV="1">
                <a:off x="8597524" y="2866763"/>
                <a:ext cx="495675" cy="6487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AD49C78-AA51-CB4F-994A-42F11A44F59C}"/>
                  </a:ext>
                </a:extLst>
              </p:cNvPr>
              <p:cNvCxnSpPr/>
              <p:nvPr/>
            </p:nvCxnSpPr>
            <p:spPr>
              <a:xfrm>
                <a:off x="8114147" y="2922665"/>
                <a:ext cx="375614" cy="54821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143F71A-78FE-FD47-808A-8F353976B731}"/>
                  </a:ext>
                </a:extLst>
              </p:cNvPr>
              <p:cNvCxnSpPr/>
              <p:nvPr/>
            </p:nvCxnSpPr>
            <p:spPr>
              <a:xfrm>
                <a:off x="7623855" y="3380924"/>
                <a:ext cx="713506" cy="24236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BB795CA-C8AD-9343-87B2-730964CCCEDA}"/>
                  </a:ext>
                </a:extLst>
              </p:cNvPr>
              <p:cNvCxnSpPr/>
              <p:nvPr/>
            </p:nvCxnSpPr>
            <p:spPr>
              <a:xfrm flipH="1">
                <a:off x="7623855" y="2922665"/>
                <a:ext cx="274766" cy="242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F11769D-CEB9-2E49-BE3E-31EADC581E2E}"/>
                  </a:ext>
                </a:extLst>
              </p:cNvPr>
              <p:cNvSpPr/>
              <p:nvPr/>
            </p:nvSpPr>
            <p:spPr>
              <a:xfrm>
                <a:off x="7586126" y="3291228"/>
                <a:ext cx="2302939" cy="2302939"/>
              </a:xfrm>
              <a:prstGeom prst="ellipse">
                <a:avLst/>
              </a:prstGeom>
              <a:noFill/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D7FB9F5-C4E4-0D4F-8A49-2CFC361E8C79}"/>
                </a:ext>
              </a:extLst>
            </p:cNvPr>
            <p:cNvSpPr txBox="1"/>
            <p:nvPr/>
          </p:nvSpPr>
          <p:spPr>
            <a:xfrm>
              <a:off x="9966736" y="30550847"/>
              <a:ext cx="704789" cy="504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T=1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36CAC0-8C58-E34B-8427-D272A9951000}"/>
                </a:ext>
              </a:extLst>
            </p:cNvPr>
            <p:cNvSpPr txBox="1"/>
            <p:nvPr/>
          </p:nvSpPr>
          <p:spPr>
            <a:xfrm>
              <a:off x="9924535" y="31131683"/>
              <a:ext cx="704789" cy="504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T=2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FC348754-5696-9A48-ADF3-82603528D72B}"/>
              </a:ext>
            </a:extLst>
          </p:cNvPr>
          <p:cNvSpPr txBox="1"/>
          <p:nvPr/>
        </p:nvSpPr>
        <p:spPr>
          <a:xfrm>
            <a:off x="7840751" y="6447182"/>
            <a:ext cx="3617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&gt;&gt;Six degrees of separation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1B4EB8-E01D-9B4A-B5FA-86F55D643274}"/>
              </a:ext>
            </a:extLst>
          </p:cNvPr>
          <p:cNvSpPr txBox="1"/>
          <p:nvPr/>
        </p:nvSpPr>
        <p:spPr>
          <a:xfrm>
            <a:off x="6210669" y="3365312"/>
            <a:ext cx="348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189157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6182-9ED7-B643-8F6F-9A21AA69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89603-8877-9347-8D1F-3877FF96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34" y="1567301"/>
            <a:ext cx="6935844" cy="920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D5931-17B9-1548-B593-ABB0F36D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056" y="2573038"/>
            <a:ext cx="39878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634573-945C-574E-8083-C939FA9B6A29}"/>
              </a:ext>
            </a:extLst>
          </p:cNvPr>
          <p:cNvSpPr txBox="1"/>
          <p:nvPr/>
        </p:nvSpPr>
        <p:spPr>
          <a:xfrm>
            <a:off x="3187084" y="3690419"/>
            <a:ext cx="75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icrosoft Sans Serif" charset="0"/>
                <a:cs typeface="Microsoft Sans Serif" charset="0"/>
              </a:rPr>
              <a:t>Satisfying steady-state constraints</a:t>
            </a:r>
          </a:p>
        </p:txBody>
      </p:sp>
    </p:spTree>
    <p:extLst>
      <p:ext uri="{BB962C8B-B14F-4D97-AF65-F5344CB8AC3E}">
        <p14:creationId xmlns:p14="http://schemas.microsoft.com/office/powerpoint/2010/main" val="2071897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F114-75B2-7D42-B7EA-8227368B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Experiments: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6B71F-C7D1-A745-A65D-58CA753C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" y="2875428"/>
            <a:ext cx="6446613" cy="2205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074EF-8735-5742-ABE2-13C631CB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42" y="2746399"/>
            <a:ext cx="4165600" cy="246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A25CCC-6622-0942-AE6F-1030C706112A}"/>
              </a:ext>
            </a:extLst>
          </p:cNvPr>
          <p:cNvSpPr/>
          <p:nvPr/>
        </p:nvSpPr>
        <p:spPr>
          <a:xfrm>
            <a:off x="8272653" y="2100621"/>
            <a:ext cx="3081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20" indent="-190520">
              <a:buFont typeface="Arial" charset="0"/>
              <a:buChar char="•"/>
            </a:pPr>
            <a:r>
              <a:rPr lang="en-US" sz="3200" dirty="0"/>
              <a:t>PPI: inductive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3E1C6-E90C-6A46-99D3-2E48D56E505F}"/>
              </a:ext>
            </a:extLst>
          </p:cNvPr>
          <p:cNvSpPr/>
          <p:nvPr/>
        </p:nvSpPr>
        <p:spPr>
          <a:xfrm>
            <a:off x="246366" y="2189250"/>
            <a:ext cx="6858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20" indent="-190520">
              <a:buFont typeface="Arial" charset="0"/>
              <a:buChar char="•"/>
            </a:pPr>
            <a:r>
              <a:rPr lang="en-US" sz="3200" dirty="0"/>
              <a:t>PageRank on </a:t>
            </a:r>
            <a:r>
              <a:rPr lang="en-US" sz="3200" dirty="0" err="1"/>
              <a:t>Barabasi</a:t>
            </a:r>
            <a:r>
              <a:rPr lang="en-US" sz="3200" dirty="0"/>
              <a:t>-Albert graphs</a:t>
            </a:r>
          </a:p>
        </p:txBody>
      </p:sp>
    </p:spTree>
    <p:extLst>
      <p:ext uri="{BB962C8B-B14F-4D97-AF65-F5344CB8AC3E}">
        <p14:creationId xmlns:p14="http://schemas.microsoft.com/office/powerpoint/2010/main" val="11974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25027" y="1443044"/>
            <a:ext cx="1484064" cy="258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30408" y="2258855"/>
            <a:ext cx="20858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Molecule </a:t>
            </a:r>
          </a:p>
          <a:p>
            <a:pPr lvl="1"/>
            <a:r>
              <a:rPr lang="en-US" sz="2800" dirty="0"/>
              <a:t>discovery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26791" y="3476647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Dai </a:t>
            </a:r>
            <a:r>
              <a:rPr lang="en-US" sz="1400" b="1" dirty="0" err="1">
                <a:solidFill>
                  <a:schemeClr val="accent3"/>
                </a:solidFill>
                <a:latin typeface="Helvetica Neue" charset="0"/>
              </a:rPr>
              <a:t>et.al</a:t>
            </a:r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, </a:t>
            </a:r>
            <a:r>
              <a:rPr lang="en-US" sz="1400" b="1" i="1" dirty="0">
                <a:solidFill>
                  <a:schemeClr val="accent3"/>
                </a:solidFill>
                <a:latin typeface="Helvetica Neue" charset="0"/>
              </a:rPr>
              <a:t>structure2vec, ICML 2016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848" y="4169623"/>
            <a:ext cx="2313354" cy="13851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0408" y="4415460"/>
            <a:ext cx="32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Knowledge Graph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6791" y="5898513"/>
            <a:ext cx="2584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Zhang </a:t>
            </a:r>
            <a:r>
              <a:rPr lang="en-US" sz="1400" b="1" dirty="0" err="1">
                <a:solidFill>
                  <a:schemeClr val="accent3"/>
                </a:solidFill>
                <a:latin typeface="Helvetica Neue" charset="0"/>
              </a:rPr>
              <a:t>et.al</a:t>
            </a:r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, </a:t>
            </a:r>
            <a:r>
              <a:rPr lang="en-US" sz="1400" b="1" i="1" dirty="0">
                <a:solidFill>
                  <a:schemeClr val="accent3"/>
                </a:solidFill>
                <a:latin typeface="Helvetica Neue" charset="0"/>
              </a:rPr>
              <a:t>VRN, AAAI 2018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7307" y="2276165"/>
            <a:ext cx="1289104" cy="1476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33" y="2276164"/>
            <a:ext cx="1711886" cy="15104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012118" y="1650196"/>
            <a:ext cx="117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/>
              <a:t>TSP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7825135" y="1650196"/>
            <a:ext cx="1731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/>
              <a:t>Maxcut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328703" y="3834748"/>
            <a:ext cx="2749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Dai </a:t>
            </a:r>
            <a:r>
              <a:rPr lang="en-US" sz="1400" b="1" dirty="0" err="1">
                <a:solidFill>
                  <a:schemeClr val="accent3"/>
                </a:solidFill>
                <a:latin typeface="Helvetica Neue" charset="0"/>
              </a:rPr>
              <a:t>et.al</a:t>
            </a:r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, </a:t>
            </a:r>
            <a:r>
              <a:rPr lang="en-US" sz="1400" b="1" i="1" dirty="0">
                <a:solidFill>
                  <a:schemeClr val="accent3"/>
                </a:solidFill>
                <a:latin typeface="Helvetica Neue" charset="0"/>
              </a:rPr>
              <a:t>S2V-DQN, NIPS 2017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838" y="2255817"/>
            <a:ext cx="1672365" cy="155117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23232" y="1652459"/>
            <a:ext cx="2501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Vertex Cover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Structured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3F3B7-6ECD-5049-8232-DAEE36F42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5254" y="4289334"/>
            <a:ext cx="1925558" cy="23482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33EA66-69E7-5B48-AB90-8FCF0B924CDE}"/>
              </a:ext>
            </a:extLst>
          </p:cNvPr>
          <p:cNvSpPr/>
          <p:nvPr/>
        </p:nvSpPr>
        <p:spPr>
          <a:xfrm>
            <a:off x="5630948" y="4600573"/>
            <a:ext cx="23053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Program</a:t>
            </a:r>
          </a:p>
          <a:p>
            <a:pPr lvl="1"/>
            <a:r>
              <a:rPr lang="en-US" sz="2800" dirty="0"/>
              <a:t>Verification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D6DC1E-5686-3E4E-8F5C-6F4F3DDAA109}"/>
              </a:ext>
            </a:extLst>
          </p:cNvPr>
          <p:cNvSpPr/>
          <p:nvPr/>
        </p:nvSpPr>
        <p:spPr>
          <a:xfrm>
            <a:off x="6328703" y="6078001"/>
            <a:ext cx="2704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Xu </a:t>
            </a:r>
            <a:r>
              <a:rPr lang="en-US" sz="1400" b="1" dirty="0" err="1">
                <a:solidFill>
                  <a:schemeClr val="accent3"/>
                </a:solidFill>
                <a:latin typeface="Helvetica Neue" charset="0"/>
              </a:rPr>
              <a:t>et.al</a:t>
            </a:r>
            <a:r>
              <a:rPr lang="en-US" sz="1400" b="1" dirty="0">
                <a:solidFill>
                  <a:schemeClr val="accent3"/>
                </a:solidFill>
                <a:latin typeface="Helvetica Neue" charset="0"/>
              </a:rPr>
              <a:t>, </a:t>
            </a:r>
            <a:r>
              <a:rPr lang="en-US" sz="1400" b="1" i="1" dirty="0">
                <a:solidFill>
                  <a:schemeClr val="accent3"/>
                </a:solidFill>
                <a:latin typeface="Helvetica Neue" charset="0"/>
              </a:rPr>
              <a:t>code2vec, NIPS 2018</a:t>
            </a:r>
          </a:p>
        </p:txBody>
      </p:sp>
    </p:spTree>
    <p:extLst>
      <p:ext uri="{BB962C8B-B14F-4D97-AF65-F5344CB8AC3E}">
        <p14:creationId xmlns:p14="http://schemas.microsoft.com/office/powerpoint/2010/main" val="13501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7" grpId="0"/>
      <p:bldP spid="18" grpId="0"/>
      <p:bldP spid="19" grpId="0"/>
      <p:bldP spid="21" grpId="0"/>
      <p:bldP spid="23" grpId="0"/>
      <p:bldP spid="23" grpId="1"/>
      <p:bldP spid="24" grpId="0"/>
      <p:bldP spid="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Representation Learning for Structured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Embedding graphical model inference algorithm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Extensions:</a:t>
            </a:r>
          </a:p>
          <a:p>
            <a:pPr lvl="2"/>
            <a:r>
              <a:rPr lang="en-US" sz="2400" dirty="0" err="1">
                <a:solidFill>
                  <a:schemeClr val="accent3"/>
                </a:solidFill>
              </a:rPr>
              <a:t>Kd</a:t>
            </a:r>
            <a:r>
              <a:rPr lang="en-US" sz="2400" dirty="0">
                <a:solidFill>
                  <a:schemeClr val="accent3"/>
                </a:solidFill>
              </a:rPr>
              <a:t>-value prediction</a:t>
            </a:r>
          </a:p>
          <a:p>
            <a:pPr lvl="2"/>
            <a:r>
              <a:rPr lang="en-US" sz="2400" dirty="0">
                <a:solidFill>
                  <a:schemeClr val="accent3"/>
                </a:solidFill>
              </a:rPr>
              <a:t>Large scale graph embedding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Combinatorial Optimization over Structures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Learning to optimize NPC problems</a:t>
            </a:r>
          </a:p>
          <a:p>
            <a:pPr lvl="1"/>
            <a:r>
              <a:rPr lang="en-US" dirty="0"/>
              <a:t>Extensions:</a:t>
            </a:r>
          </a:p>
          <a:p>
            <a:pPr lvl="2"/>
            <a:r>
              <a:rPr lang="en-US" dirty="0"/>
              <a:t>Graph adversarial attack</a:t>
            </a:r>
          </a:p>
          <a:p>
            <a:pPr lvl="2"/>
            <a:r>
              <a:rPr lang="en-US" dirty="0"/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4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Motivation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1710" y="1569136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kern="0" dirty="0"/>
              <a:t>Minimum vertex/set cover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83969" y="2393779"/>
            <a:ext cx="6473848" cy="3555686"/>
            <a:chOff x="1011226" y="2179998"/>
            <a:chExt cx="6473848" cy="3555686"/>
          </a:xfrm>
        </p:grpSpPr>
        <p:grpSp>
          <p:nvGrpSpPr>
            <p:cNvPr id="18" name="Group 17"/>
            <p:cNvGrpSpPr/>
            <p:nvPr/>
          </p:nvGrpSpPr>
          <p:grpSpPr>
            <a:xfrm>
              <a:off x="1011226" y="2179998"/>
              <a:ext cx="6473848" cy="3555686"/>
              <a:chOff x="1011226" y="1750423"/>
              <a:chExt cx="6473848" cy="355568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717" y="3021874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400" y="4746583"/>
                <a:ext cx="559526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3426" y="1752600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0" y="4746583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074" y="1878874"/>
                <a:ext cx="559526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286" y="3566160"/>
                <a:ext cx="559526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27" name="Straight Connector 26"/>
              <p:cNvCxnSpPr>
                <a:stCxn id="23" idx="2"/>
                <a:endCxn id="26" idx="0"/>
              </p:cNvCxnSpPr>
              <p:nvPr/>
            </p:nvCxnSpPr>
            <p:spPr bwMode="auto">
              <a:xfrm>
                <a:off x="3667913" y="2312126"/>
                <a:ext cx="585136" cy="125403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8" name="Straight Connector 27"/>
              <p:cNvCxnSpPr>
                <a:stCxn id="25" idx="3"/>
                <a:endCxn id="23" idx="1"/>
              </p:cNvCxnSpPr>
              <p:nvPr/>
            </p:nvCxnSpPr>
            <p:spPr bwMode="auto">
              <a:xfrm flipV="1">
                <a:off x="1752600" y="2032363"/>
                <a:ext cx="1620826" cy="126274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9" name="Straight Connector 28"/>
              <p:cNvCxnSpPr>
                <a:stCxn id="25" idx="2"/>
                <a:endCxn id="21" idx="1"/>
              </p:cNvCxnSpPr>
              <p:nvPr/>
            </p:nvCxnSpPr>
            <p:spPr bwMode="auto">
              <a:xfrm>
                <a:off x="1472837" y="2438400"/>
                <a:ext cx="985880" cy="86323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0" name="Straight Connector 29"/>
              <p:cNvCxnSpPr>
                <a:stCxn id="21" idx="0"/>
                <a:endCxn id="23" idx="2"/>
              </p:cNvCxnSpPr>
              <p:nvPr/>
            </p:nvCxnSpPr>
            <p:spPr bwMode="auto">
              <a:xfrm flipV="1">
                <a:off x="2753204" y="2312126"/>
                <a:ext cx="914709" cy="709748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1" name="Straight Connector 30"/>
              <p:cNvCxnSpPr>
                <a:stCxn id="24" idx="0"/>
                <a:endCxn id="21" idx="2"/>
              </p:cNvCxnSpPr>
              <p:nvPr/>
            </p:nvCxnSpPr>
            <p:spPr bwMode="auto">
              <a:xfrm flipV="1">
                <a:off x="2199487" y="3581400"/>
                <a:ext cx="553717" cy="1165183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2" name="Straight Connector 31"/>
              <p:cNvCxnSpPr>
                <a:stCxn id="24" idx="3"/>
                <a:endCxn id="26" idx="2"/>
              </p:cNvCxnSpPr>
              <p:nvPr/>
            </p:nvCxnSpPr>
            <p:spPr bwMode="auto">
              <a:xfrm flipV="1">
                <a:off x="2493974" y="4125686"/>
                <a:ext cx="1759075" cy="90066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3" name="Straight Connector 32"/>
              <p:cNvCxnSpPr>
                <a:stCxn id="24" idx="3"/>
                <a:endCxn id="22" idx="1"/>
              </p:cNvCxnSpPr>
              <p:nvPr/>
            </p:nvCxnSpPr>
            <p:spPr bwMode="auto">
              <a:xfrm>
                <a:off x="2493974" y="5026346"/>
                <a:ext cx="1468426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6100" y="1750423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5" name="Straight Connector 34"/>
              <p:cNvCxnSpPr>
                <a:endCxn id="35" idx="1"/>
              </p:cNvCxnSpPr>
              <p:nvPr/>
            </p:nvCxnSpPr>
            <p:spPr bwMode="auto">
              <a:xfrm flipV="1">
                <a:off x="5583937" y="2030186"/>
                <a:ext cx="1312163" cy="217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226" y="3609025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37" name="Straight Connector 36"/>
              <p:cNvCxnSpPr>
                <a:stCxn id="24" idx="1"/>
                <a:endCxn id="37" idx="2"/>
              </p:cNvCxnSpPr>
              <p:nvPr/>
            </p:nvCxnSpPr>
            <p:spPr bwMode="auto">
              <a:xfrm flipH="1" flipV="1">
                <a:off x="1305713" y="4168551"/>
                <a:ext cx="599287" cy="85779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8" name="Group 37"/>
              <p:cNvGrpSpPr/>
              <p:nvPr/>
            </p:nvGrpSpPr>
            <p:grpSpPr>
              <a:xfrm>
                <a:off x="4253049" y="2312126"/>
                <a:ext cx="1995351" cy="1620458"/>
                <a:chOff x="4253049" y="2312126"/>
                <a:chExt cx="1995351" cy="1620458"/>
              </a:xfrm>
            </p:grpSpPr>
            <p:cxnSp>
              <p:nvCxnSpPr>
                <p:cNvPr id="44" name="Straight Connector 43"/>
                <p:cNvCxnSpPr>
                  <a:stCxn id="26" idx="0"/>
                </p:cNvCxnSpPr>
                <p:nvPr/>
              </p:nvCxnSpPr>
              <p:spPr bwMode="auto">
                <a:xfrm flipV="1">
                  <a:off x="4253049" y="2312126"/>
                  <a:ext cx="1036401" cy="125403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 flipV="1">
                  <a:off x="4405449" y="2931006"/>
                  <a:ext cx="1779269" cy="78755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4405449" y="3718560"/>
                  <a:ext cx="1842951" cy="214024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</p:grpSp>
          <p:cxnSp>
            <p:nvCxnSpPr>
              <p:cNvPr id="39" name="Straight Connector 38"/>
              <p:cNvCxnSpPr>
                <a:stCxn id="26" idx="2"/>
                <a:endCxn id="22" idx="0"/>
              </p:cNvCxnSpPr>
              <p:nvPr/>
            </p:nvCxnSpPr>
            <p:spPr bwMode="auto">
              <a:xfrm flipH="1">
                <a:off x="4242163" y="4125686"/>
                <a:ext cx="10886" cy="620897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40" name="Straight Connector 39"/>
              <p:cNvCxnSpPr>
                <a:stCxn id="25" idx="2"/>
                <a:endCxn id="37" idx="0"/>
              </p:cNvCxnSpPr>
              <p:nvPr/>
            </p:nvCxnSpPr>
            <p:spPr bwMode="auto">
              <a:xfrm flipH="1">
                <a:off x="1305713" y="2438400"/>
                <a:ext cx="167124" cy="11706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4718" y="2651243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3652821"/>
                <a:ext cx="559526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963" y="1752600"/>
                <a:ext cx="588974" cy="5595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cxnSp>
          <p:nvCxnSpPr>
            <p:cNvPr id="19" name="Straight Connector 18"/>
            <p:cNvCxnSpPr>
              <a:endCxn id="35" idx="2"/>
            </p:cNvCxnSpPr>
            <p:nvPr/>
          </p:nvCxnSpPr>
          <p:spPr bwMode="auto">
            <a:xfrm flipV="1">
              <a:off x="6773692" y="2739524"/>
              <a:ext cx="416895" cy="621057"/>
            </a:xfrm>
            <a:prstGeom prst="line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Connector 19"/>
            <p:cNvCxnSpPr/>
            <p:nvPr/>
          </p:nvCxnSpPr>
          <p:spPr bwMode="auto">
            <a:xfrm flipH="1" flipV="1">
              <a:off x="6479205" y="3640344"/>
              <a:ext cx="48958" cy="442052"/>
            </a:xfrm>
            <a:prstGeom prst="line">
              <a:avLst/>
            </a:pr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76" y="3893446"/>
            <a:ext cx="484557" cy="4759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74" y="3566979"/>
            <a:ext cx="484557" cy="475963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6769624" y="1505091"/>
          <a:ext cx="5276224" cy="3517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751948" y="5585270"/>
            <a:ext cx="5439310" cy="523220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kern="0" dirty="0"/>
              <a:t>Cannot learn from solved instances!</a:t>
            </a:r>
          </a:p>
        </p:txBody>
      </p:sp>
    </p:spTree>
    <p:extLst>
      <p:ext uri="{BB962C8B-B14F-4D97-AF65-F5344CB8AC3E}">
        <p14:creationId xmlns:p14="http://schemas.microsoft.com/office/powerpoint/2010/main" val="88417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2" grpId="0">
        <p:bldAsOne/>
      </p:bldGraphic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Motivation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2308" y="1394964"/>
            <a:ext cx="5142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en-US" sz="2400" kern="0" dirty="0"/>
              <a:t>Data from same / similar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06377" y="1955396"/>
            <a:ext cx="4214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Linux Libertine" charset="0"/>
              </a:rPr>
              <a:t>Social network: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inux Libertine" charset="0"/>
              </a:rPr>
              <a:t>Barabási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inux Libertine" charset="0"/>
              </a:rPr>
              <a:t>–Albert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1" y="2362814"/>
            <a:ext cx="3103795" cy="181054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838200" y="3992887"/>
            <a:ext cx="4336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Linux Libertine" charset="0"/>
              </a:rPr>
              <a:t>Road network: fixed graph with </a:t>
            </a:r>
          </a:p>
          <a:p>
            <a:r>
              <a:rPr lang="en-US" sz="2400" dirty="0">
                <a:solidFill>
                  <a:srgbClr val="000000"/>
                </a:solidFill>
                <a:latin typeface="Linux Libertine" charset="0"/>
              </a:rPr>
              <a:t>                 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inux Libertine" charset="0"/>
              </a:rPr>
              <a:t>evolving edge weights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806652"/>
            <a:ext cx="2841170" cy="2029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43" y="2312346"/>
            <a:ext cx="2368463" cy="178525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120235" y="6526194"/>
            <a:ext cx="2006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Images taken </a:t>
            </a:r>
            <a:r>
              <a:rPr lang="en-US" sz="1200"/>
              <a:t>from Wikipedia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6918718" y="2036767"/>
            <a:ext cx="320151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en-US" sz="2400" kern="0" dirty="0"/>
              <a:t>Supervised learning?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918718" y="4173025"/>
            <a:ext cx="365196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hueOff val="0"/>
                <a:satOff val="0"/>
                <a:lumOff val="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en-US" sz="2400" kern="0" dirty="0"/>
              <a:t>Reinforcement learning!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28097" y="2843298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en-US" sz="2400" kern="0"/>
              <a:t>No such supervision</a:t>
            </a:r>
            <a:endParaRPr lang="en-US" sz="2400" kern="0" dirty="0"/>
          </a:p>
        </p:txBody>
      </p:sp>
      <p:sp>
        <p:nvSpPr>
          <p:cNvPr id="56" name="TextBox 55"/>
          <p:cNvSpPr txBox="1"/>
          <p:nvPr/>
        </p:nvSpPr>
        <p:spPr>
          <a:xfrm>
            <a:off x="7228097" y="5271919"/>
            <a:ext cx="384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r>
              <a:rPr lang="en-US" sz="2400" kern="0" dirty="0"/>
              <a:t>Learning </a:t>
            </a:r>
            <a:r>
              <a:rPr lang="en-US" sz="2400" kern="0"/>
              <a:t>by trial and error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8207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" grpId="0"/>
      <p:bldP spid="51" grpId="0"/>
      <p:bldP spid="52" grpId="0"/>
      <p:bldP spid="53" grpId="0" animBg="1"/>
      <p:bldP spid="54" grpId="0" animBg="1"/>
      <p:bldP spid="55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RL background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66380" y="6470205"/>
            <a:ext cx="18043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[Minh, et al. Nature 2015]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 bwMode="auto">
              <a:xfrm>
                <a:off x="5528263" y="5696537"/>
                <a:ext cx="3657600" cy="773668"/>
              </a:xfrm>
              <a:prstGeom prst="wedgeRoundRectCallout">
                <a:avLst>
                  <a:gd name="adj1" fmla="val -48876"/>
                  <a:gd name="adj2" fmla="val -69151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Greedy policy</a:t>
                </a:r>
                <a:r>
                  <a:rPr kumimoji="0" 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=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kumimoji="0" lang="en-US" sz="2400" b="0" i="1" u="none" strike="noStrike" cap="none" normalizeH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e>
                      </m:acc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𝑆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, </m:t>
                      </m:r>
                      <m:r>
                        <a:rPr kumimoji="0" lang="en-US" sz="2400" b="0" i="1" u="none" strike="noStrike" cap="none" normalizeH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𝑖</m:t>
                      </m:r>
                      <m:r>
                        <a:rPr kumimoji="0" lang="en-US" sz="2400" b="0" i="1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8263" y="5696537"/>
                <a:ext cx="3657600" cy="773668"/>
              </a:xfrm>
              <a:prstGeom prst="wedgeRoundRectCallout">
                <a:avLst>
                  <a:gd name="adj1" fmla="val -48876"/>
                  <a:gd name="adj2" fmla="val -69151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6317" y="1978418"/>
                <a:ext cx="33684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State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</m:oMath>
                </a14:m>
                <a:r>
                  <a:rPr lang="en-US" sz="2400" dirty="0"/>
                  <a:t>: current screen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1978418"/>
                <a:ext cx="336842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170" t="-10667" r="-253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056317" y="1171772"/>
                <a:ext cx="6339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Reward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𝑹</m:t>
                    </m:r>
                    <m:r>
                      <a:rPr lang="en-US" sz="2400" b="1" i="1" smtClean="0">
                        <a:latin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</a:rPr>
                      <m:t>𝒕</m:t>
                    </m:r>
                    <m:r>
                      <a:rPr lang="en-US" sz="24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b="1" dirty="0"/>
                  <a:t>: </a:t>
                </a:r>
                <a:r>
                  <a:rPr lang="en-US" sz="2400" dirty="0"/>
                  <a:t>score you earned at current step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1171772"/>
                <a:ext cx="633955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154" t="-10526" r="-134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35853" y="3748236"/>
                <a:ext cx="6074230" cy="843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, </m:t>
                    </m:r>
                    <m:r>
                      <a:rPr kumimoji="0" lang="en-US" sz="2400" b="1" i="1" u="none" strike="noStrike" cap="none" normalizeH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𝒊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your predicted future total rewards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853" y="3748236"/>
                <a:ext cx="6074230" cy="843308"/>
              </a:xfrm>
              <a:prstGeom prst="rect">
                <a:avLst/>
              </a:prstGeom>
              <a:blipFill rotWithShape="0">
                <a:blip r:embed="rId6"/>
                <a:stretch>
                  <a:fillRect t="-5797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56317" y="2801541"/>
                <a:ext cx="5129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Action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𝒊</m:t>
                    </m:r>
                  </m:oMath>
                </a14:m>
                <a:r>
                  <a:rPr lang="en-US" sz="2400" b="1" dirty="0"/>
                  <a:t>: </a:t>
                </a:r>
                <a:r>
                  <a:rPr lang="en-US" sz="2400" dirty="0"/>
                  <a:t>move your board left / right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2801541"/>
                <a:ext cx="5129546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425" t="-10667" r="-15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56317" y="4941997"/>
                <a:ext cx="5462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ctr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Policy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𝝅</m:t>
                    </m:r>
                    <m:r>
                      <a:rPr lang="en-US" sz="2400" b="1" i="1" smtClean="0">
                        <a:latin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</a:rPr>
                      <m:t>𝒔</m:t>
                    </m:r>
                    <m:r>
                      <a:rPr lang="en-US" sz="24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How to choose your action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17" y="4941997"/>
                <a:ext cx="546258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893" t="-10667" r="-1228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73" y="1899844"/>
            <a:ext cx="3272985" cy="32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RL on graphs</a:t>
            </a:r>
          </a:p>
        </p:txBody>
      </p:sp>
      <p:sp>
        <p:nvSpPr>
          <p:cNvPr id="5" name="Rectangle 4"/>
          <p:cNvSpPr/>
          <p:nvPr/>
        </p:nvSpPr>
        <p:spPr>
          <a:xfrm>
            <a:off x="77755" y="6462102"/>
            <a:ext cx="1538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[Dai, et al. NIPS 2017]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 bwMode="auto">
              <a:xfrm>
                <a:off x="838200" y="1429012"/>
                <a:ext cx="4550229" cy="138762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 kern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kern="0">
                              <a:latin typeface="Cambria Math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kern="0" smtClean="0">
                              <a:latin typeface="Cambria Math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kern="0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lim>
                      </m:limLow>
                      <m:r>
                        <a:rPr lang="en-US" sz="2400" i="1" ker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ker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ker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∈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ker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ker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kern="0" dirty="0"/>
              </a:p>
              <a:p>
                <a:pPr marL="0" indent="0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/>
                        </a:rPr>
                        <m:t>𝑠</m:t>
                      </m:r>
                      <m:r>
                        <a:rPr lang="en-US" sz="2400" b="0" i="1" kern="0" smtClean="0">
                          <a:latin typeface="Cambria Math"/>
                        </a:rPr>
                        <m:t>.</m:t>
                      </m:r>
                      <m:r>
                        <a:rPr lang="en-US" sz="2400" b="0" i="1" kern="0" smtClean="0">
                          <a:latin typeface="Cambria Math"/>
                        </a:rPr>
                        <m:t>𝑡</m:t>
                      </m:r>
                      <m:r>
                        <a:rPr lang="en-US" sz="2400" b="0" i="1" kern="0" smtClean="0"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kern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kern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kern="0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b="0" i="1" kern="0" smtClean="0">
                          <a:latin typeface="Cambria Math" panose="02040503050406030204" pitchFamily="18" charset="0"/>
                        </a:rPr>
                        <m:t>≥1</m:t>
                      </m:r>
                      <m:r>
                        <a:rPr lang="en-US" sz="2400" b="0" i="1" kern="0" smtClean="0">
                          <a:latin typeface="Cambria Math"/>
                        </a:rPr>
                        <m:t>, ∀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b="0" i="1" kern="0" smtClean="0">
                          <a:latin typeface="Cambria Math"/>
                        </a:rPr>
                        <m:t>∈</m:t>
                      </m:r>
                      <m:r>
                        <a:rPr lang="en-US" sz="2400" b="0" i="1" kern="0" smtClean="0">
                          <a:latin typeface="Cambria Math"/>
                        </a:rPr>
                        <m:t>𝓔</m:t>
                      </m:r>
                    </m:oMath>
                  </m:oMathPara>
                </a14:m>
                <a:endParaRPr lang="en-US" sz="2400" kern="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29012"/>
                <a:ext cx="4550229" cy="13876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/>
              <p:cNvSpPr/>
              <p:nvPr/>
            </p:nvSpPr>
            <p:spPr bwMode="auto">
              <a:xfrm>
                <a:off x="6096000" y="1429012"/>
                <a:ext cx="3657600" cy="871185"/>
              </a:xfrm>
              <a:prstGeom prst="wedgeRoundRectCallout">
                <a:avLst>
                  <a:gd name="adj1" fmla="val -139833"/>
                  <a:gd name="adj2" fmla="val -2203"/>
                  <a:gd name="adj3" fmla="val 16667"/>
                </a:avLst>
              </a:prstGeom>
              <a:solidFill>
                <a:schemeClr val="bg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Reward: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kumimoji="0" 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 </a:t>
                </a: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</p:txBody>
          </p:sp>
        </mc:Choice>
        <mc:Fallback xmlns="">
          <p:sp>
            <p:nvSpPr>
              <p:cNvPr id="17" name="Rounded 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1429012"/>
                <a:ext cx="3657600" cy="871185"/>
              </a:xfrm>
              <a:prstGeom prst="wedgeRoundRectCallout">
                <a:avLst>
                  <a:gd name="adj1" fmla="val -139833"/>
                  <a:gd name="adj2" fmla="val -2203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2" y="4441779"/>
            <a:ext cx="2110934" cy="1840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1236" y="3270561"/>
                <a:ext cx="316753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State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/>
                  <a:t>current partial solution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36" y="3270561"/>
                <a:ext cx="316753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697" t="-5882" r="-77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394" y="4441778"/>
            <a:ext cx="2455803" cy="1840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46714" y="3275408"/>
                <a:ext cx="4343400" cy="843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𝑸</m:t>
                        </m:r>
                      </m:e>
                    </m:acc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𝑺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, </m:t>
                    </m:r>
                    <m:r>
                      <a:rPr kumimoji="0" lang="en-US" sz="2400" b="1" i="1" u="none" strike="noStrike" cap="none" normalizeH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𝒊</m:t>
                    </m:r>
                    <m:r>
                      <a:rPr kumimoji="0" lang="en-US" sz="2400" b="1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: </a:t>
                </a:r>
                <a:endParaRPr lang="en-US" sz="2400" dirty="0"/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Expected negative future loss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714" y="3275408"/>
                <a:ext cx="4343400" cy="843308"/>
              </a:xfrm>
              <a:prstGeom prst="rect">
                <a:avLst/>
              </a:prstGeom>
              <a:blipFill rotWithShape="0">
                <a:blip r:embed="rId7"/>
                <a:stretch>
                  <a:fillRect l="-2104" t="-5755" r="-1683" b="-15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83014" y="3292566"/>
                <a:ext cx="311303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b="1" dirty="0"/>
                  <a:t>Greedy Policy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𝝅</m:t>
                    </m:r>
                    <m:r>
                      <a:rPr lang="en-US" sz="2400" b="1" i="1" smtClean="0">
                        <a:latin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</a:rPr>
                      <m:t>𝒔</m:t>
                    </m:r>
                    <m:r>
                      <a:rPr lang="en-US" sz="24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/>
                  <a:t>Add best node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014" y="3292566"/>
                <a:ext cx="3113032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2935" t="-5882" r="-195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9864" y="4408961"/>
            <a:ext cx="2205907" cy="18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action-value function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1500" y="1845577"/>
            <a:ext cx="11157857" cy="2390254"/>
            <a:chOff x="533400" y="2024743"/>
            <a:chExt cx="11157857" cy="23902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9262" y="2024743"/>
              <a:ext cx="9131995" cy="23902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463017"/>
              <a:ext cx="1721062" cy="15137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71500" y="1197430"/>
                <a:ext cx="8670473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Parameterize Action value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kumimoji="0" lang="en-US" sz="2400" b="0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(</m:t>
                    </m:r>
                    <m:r>
                      <a:rPr kumimoji="0" lang="en-US" sz="2400" b="0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𝑆</m:t>
                    </m:r>
                    <m:r>
                      <a:rPr kumimoji="0" lang="en-US" sz="2400" b="0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, </m:t>
                    </m:r>
                    <m:r>
                      <a:rPr kumimoji="0" lang="en-US" sz="2400" b="0" i="1" u="none" strike="noStrike" cap="none" normalizeH="0" dirty="0" err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𝑖</m:t>
                    </m:r>
                    <m:r>
                      <a:rPr kumimoji="0" lang="en-US" sz="2400" b="0" i="1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structure2vec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197430"/>
                <a:ext cx="8670473" cy="473976"/>
              </a:xfrm>
              <a:prstGeom prst="rect">
                <a:avLst/>
              </a:prstGeom>
              <a:blipFill rotWithShape="0">
                <a:blip r:embed="rId4"/>
                <a:stretch>
                  <a:fillRect l="-985" t="-10256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71499" y="4410002"/>
            <a:ext cx="8670473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Train with Deep Q-Learning (DQN)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94" y="5047015"/>
            <a:ext cx="5600700" cy="711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29391" y="5172964"/>
            <a:ext cx="8670473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Bellman </a:t>
            </a:r>
            <a:r>
              <a:rPr lang="en-US" sz="2400">
                <a:solidFill>
                  <a:schemeClr val="tx1"/>
                </a:solidFill>
              </a:rPr>
              <a:t>optimality equation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quantitative comparison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457" y="1597157"/>
            <a:ext cx="7772400" cy="474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38057" y="4664325"/>
            <a:ext cx="5791200" cy="1143000"/>
            <a:chOff x="5138057" y="4664325"/>
            <a:chExt cx="5791200" cy="1143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/>
                <p:cNvSpPr/>
                <p:nvPr/>
              </p:nvSpPr>
              <p:spPr bwMode="auto">
                <a:xfrm>
                  <a:off x="6400800" y="4664325"/>
                  <a:ext cx="3614057" cy="609600"/>
                </a:xfrm>
                <a:prstGeom prst="roundRect">
                  <a:avLst/>
                </a:prstGeom>
                <a:solidFill>
                  <a:schemeClr val="bg1">
                    <a:alpha val="80000"/>
                  </a:schemeClr>
                </a:solidFill>
                <a:ln w="38100" cap="flat" cmpd="sng" algn="ctr">
                  <a:solidFill>
                    <a:srgbClr val="00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</a:rPr>
                    <a:t>approximation ratio </a:t>
                  </a:r>
                  <a14:m>
                    <m:oMath xmlns:m="http://schemas.openxmlformats.org/officeDocument/2006/math">
                      <m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ambria Math"/>
                        </a:rPr>
                        <m:t>≈1</m:t>
                      </m:r>
                    </m:oMath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rgbClr val="0066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3" name="Rounded 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00800" y="4664325"/>
                  <a:ext cx="3614057" cy="60960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l="-3840" b="-17925"/>
                  </a:stretch>
                </a:blipFill>
                <a:ln w="38100" cap="flat" cmpd="sng" algn="ctr">
                  <a:solidFill>
                    <a:srgbClr val="00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 bwMode="auto">
            <a:xfrm flipH="1">
              <a:off x="5138057" y="5273925"/>
              <a:ext cx="31623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5" name="Straight Arrow Connector 14"/>
            <p:cNvCxnSpPr>
              <a:stCxn id="14" idx="2"/>
            </p:cNvCxnSpPr>
            <p:nvPr/>
          </p:nvCxnSpPr>
          <p:spPr bwMode="auto">
            <a:xfrm flipH="1">
              <a:off x="6585857" y="5273925"/>
              <a:ext cx="17145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6" name="Straight Arrow Connector 15"/>
            <p:cNvCxnSpPr>
              <a:stCxn id="14" idx="2"/>
            </p:cNvCxnSpPr>
            <p:nvPr/>
          </p:nvCxnSpPr>
          <p:spPr bwMode="auto">
            <a:xfrm flipH="1">
              <a:off x="8033657" y="5273925"/>
              <a:ext cx="26670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8319407" y="5273925"/>
              <a:ext cx="123825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8319407" y="5273925"/>
              <a:ext cx="2609850" cy="533400"/>
            </a:xfrm>
            <a:prstGeom prst="straightConnector1">
              <a:avLst/>
            </a:prstGeom>
            <a:noFill/>
            <a:ln w="38100">
              <a:solidFill>
                <a:srgbClr val="006600"/>
              </a:solidFill>
              <a:round/>
              <a:headEnd type="none"/>
              <a:tailEnd type="triangle"/>
            </a:ln>
          </p:spPr>
        </p:cxnSp>
      </p:grpSp>
      <p:sp>
        <p:nvSpPr>
          <p:cNvPr id="19" name="Rectangle 18"/>
          <p:cNvSpPr/>
          <p:nvPr/>
        </p:nvSpPr>
        <p:spPr>
          <a:xfrm>
            <a:off x="136470" y="1986669"/>
            <a:ext cx="40109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 distribution of </a:t>
            </a:r>
          </a:p>
          <a:p>
            <a:r>
              <a:rPr lang="en-US" sz="2400" dirty="0"/>
              <a:t>    scale free networks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Optimal approximated by </a:t>
            </a:r>
          </a:p>
          <a:p>
            <a:r>
              <a:rPr lang="en-US" sz="2400" dirty="0"/>
              <a:t>    running CPLEX for 1 hour</a:t>
            </a:r>
          </a:p>
          <a:p>
            <a:endParaRPr lang="en-US" sz="2400" kern="0" dirty="0"/>
          </a:p>
          <a:p>
            <a:pPr marL="342900" indent="-342900">
              <a:buFont typeface="Arial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49422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/>
          </p:nvPr>
        </p:nvGraphicFramePr>
        <p:xfrm>
          <a:off x="4724400" y="1875971"/>
          <a:ext cx="6981371" cy="465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quantitative comparison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32413" y="2125603"/>
            <a:ext cx="41525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Train on small graphs with </a:t>
            </a:r>
          </a:p>
          <a:p>
            <a:r>
              <a:rPr lang="en-US" sz="2400" dirty="0"/>
              <a:t>    50-100 nodes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Generalize to not only graphs from same distribution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But also larger graphs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Approximation ratio &lt; 1.007</a:t>
            </a:r>
          </a:p>
          <a:p>
            <a:endParaRPr lang="en-US" sz="2400" kern="0" dirty="0"/>
          </a:p>
          <a:p>
            <a:pPr marL="342900" indent="-342900">
              <a:buFont typeface="Arial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523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time-solution tradeoff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06" y="1436915"/>
            <a:ext cx="6623939" cy="5029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6291945" y="5018315"/>
            <a:ext cx="1143925" cy="582528"/>
          </a:xfrm>
          <a:prstGeom prst="wedgeRoundRectCallout">
            <a:avLst>
              <a:gd name="adj1" fmla="val 76741"/>
              <a:gd name="adj2" fmla="val 2890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006600"/>
                </a:solidFill>
              </a:rPr>
              <a:t>Embedded </a:t>
            </a:r>
          </a:p>
          <a:p>
            <a:pPr algn="ctr"/>
            <a:r>
              <a:rPr lang="en-US" sz="2000" dirty="0">
                <a:solidFill>
                  <a:srgbClr val="006600"/>
                </a:solidFill>
              </a:rPr>
              <a:t>MF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606145" y="2095892"/>
            <a:ext cx="777241" cy="582528"/>
          </a:xfrm>
          <a:prstGeom prst="wedgeRoundRectCallout">
            <a:avLst>
              <a:gd name="adj1" fmla="val -75669"/>
              <a:gd name="adj2" fmla="val 4146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CPLEX</a:t>
            </a:r>
          </a:p>
          <a:p>
            <a:pPr algn="ctr"/>
            <a:r>
              <a:rPr lang="en-US" sz="2000" dirty="0"/>
              <a:t>1st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8196945" y="2095892"/>
            <a:ext cx="777241" cy="582528"/>
          </a:xfrm>
          <a:prstGeom prst="wedgeRoundRectCallout">
            <a:avLst>
              <a:gd name="adj1" fmla="val -75669"/>
              <a:gd name="adj2" fmla="val 41465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CPLEX</a:t>
            </a:r>
          </a:p>
          <a:p>
            <a:pPr algn="ctr"/>
            <a:r>
              <a:rPr lang="en-US" sz="2000" dirty="0"/>
              <a:t>2nd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8616046" y="4498451"/>
            <a:ext cx="777241" cy="582528"/>
          </a:xfrm>
          <a:prstGeom prst="wedgeRoundRectCallout">
            <a:avLst>
              <a:gd name="adj1" fmla="val -58862"/>
              <a:gd name="adj2" fmla="val 82237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CPLEX</a:t>
            </a:r>
          </a:p>
          <a:p>
            <a:pPr algn="ctr"/>
            <a:r>
              <a:rPr lang="en-US" sz="2000" dirty="0"/>
              <a:t>3rd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9427574" y="4990883"/>
            <a:ext cx="777241" cy="582528"/>
          </a:xfrm>
          <a:prstGeom prst="wedgeRoundRectCallout">
            <a:avLst>
              <a:gd name="adj1" fmla="val -92516"/>
              <a:gd name="adj2" fmla="val 34914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CPLEX</a:t>
            </a:r>
          </a:p>
          <a:p>
            <a:pPr algn="ctr"/>
            <a:r>
              <a:rPr lang="en-US" sz="2000" dirty="0"/>
              <a:t>4th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676302" y="3265840"/>
            <a:ext cx="1063444" cy="380875"/>
          </a:xfrm>
          <a:prstGeom prst="wedgeRoundRectCallout">
            <a:avLst>
              <a:gd name="adj1" fmla="val -64443"/>
              <a:gd name="adj2" fmla="val 4929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2-approx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941221" y="3920525"/>
            <a:ext cx="1170123" cy="380875"/>
          </a:xfrm>
          <a:prstGeom prst="wedgeRoundRectCallout">
            <a:avLst>
              <a:gd name="adj1" fmla="val -64443"/>
              <a:gd name="adj2" fmla="val 49293"/>
              <a:gd name="adj3" fmla="val 16667"/>
            </a:avLst>
          </a:prstGeom>
          <a:solidFill>
            <a:schemeClr val="bg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2-approx +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8974186" y="2369061"/>
            <a:ext cx="3108959" cy="1488507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</a:rPr>
              <a:t>Embedding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</a:rPr>
              <a:t>produces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rgbClr val="006600"/>
                </a:solidFill>
                <a:effectLst/>
              </a:rPr>
              <a:t> algorithm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6600"/>
                </a:solidFill>
              </a:rPr>
              <a:t>with good tradeoff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rgbClr val="006600"/>
                </a:solidFill>
                <a:effectLst/>
              </a:rPr>
              <a:t> !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6600"/>
              </a:solidFill>
              <a:effectLst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987145" y="4414826"/>
            <a:ext cx="1311592" cy="380875"/>
            <a:chOff x="2819400" y="4578111"/>
            <a:chExt cx="1311592" cy="380875"/>
          </a:xfrm>
        </p:grpSpPr>
        <p:sp>
          <p:nvSpPr>
            <p:cNvPr id="17" name="Rounded Rectangular Callout 16"/>
            <p:cNvSpPr/>
            <p:nvPr/>
          </p:nvSpPr>
          <p:spPr bwMode="auto">
            <a:xfrm>
              <a:off x="2819400" y="4578111"/>
              <a:ext cx="905102" cy="380875"/>
            </a:xfrm>
            <a:prstGeom prst="wedgeRoundRectCallout">
              <a:avLst>
                <a:gd name="adj1" fmla="val 71091"/>
                <a:gd name="adj2" fmla="val 19283"/>
                <a:gd name="adj3" fmla="val 16667"/>
              </a:avLst>
            </a:prstGeom>
            <a:solidFill>
              <a:schemeClr val="bg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RNN</a:t>
              </a: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 bwMode="auto">
            <a:xfrm>
              <a:off x="3948112" y="4755832"/>
              <a:ext cx="182880" cy="182880"/>
            </a:xfrm>
            <a:prstGeom prst="ellipse">
              <a:avLst/>
            </a:prstGeom>
            <a:solidFill>
              <a:srgbClr val="FF0000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09923" y="2006331"/>
            <a:ext cx="3491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Generate 200 </a:t>
            </a:r>
            <a:r>
              <a:rPr lang="en-US" sz="2400" dirty="0" err="1"/>
              <a:t>Barabasi</a:t>
            </a:r>
            <a:r>
              <a:rPr lang="en-US" sz="2400" dirty="0"/>
              <a:t>-Albert networks with 300 nodes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kern="0" dirty="0"/>
              <a:t>Let CPLEX produces 1</a:t>
            </a:r>
            <a:r>
              <a:rPr lang="en-US" sz="2400" kern="0" baseline="30000" dirty="0"/>
              <a:t>st</a:t>
            </a:r>
            <a:r>
              <a:rPr lang="en-US" sz="2400" kern="0" dirty="0"/>
              <a:t>, 2</a:t>
            </a:r>
            <a:r>
              <a:rPr lang="en-US" sz="2400" kern="0" baseline="30000" dirty="0"/>
              <a:t>nd</a:t>
            </a:r>
            <a:r>
              <a:rPr lang="en-US" sz="2400" kern="0" dirty="0"/>
              <a:t>, 3</a:t>
            </a:r>
            <a:r>
              <a:rPr lang="en-US" sz="2400" kern="0" baseline="30000" dirty="0"/>
              <a:t>rd</a:t>
            </a:r>
            <a:r>
              <a:rPr lang="en-US" sz="2400" kern="0" dirty="0"/>
              <a:t>, 4</a:t>
            </a:r>
            <a:r>
              <a:rPr lang="en-US" sz="2400" kern="0" baseline="30000" dirty="0"/>
              <a:t>th</a:t>
            </a:r>
            <a:r>
              <a:rPr lang="en-US" sz="2400" kern="0" dirty="0"/>
              <a:t> feasible solutions</a:t>
            </a:r>
          </a:p>
        </p:txBody>
      </p:sp>
    </p:spTree>
    <p:extLst>
      <p:ext uri="{BB962C8B-B14F-4D97-AF65-F5344CB8AC3E}">
        <p14:creationId xmlns:p14="http://schemas.microsoft.com/office/powerpoint/2010/main" val="25451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real-world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582944"/>
            <a:ext cx="6476022" cy="50380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251635"/>
            <a:ext cx="3779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snap.stanford.edu</a:t>
            </a:r>
            <a:r>
              <a:rPr lang="en-US" dirty="0"/>
              <a:t>/</a:t>
            </a:r>
            <a:r>
              <a:rPr lang="en-US" dirty="0" err="1"/>
              <a:t>netinf</a:t>
            </a:r>
            <a:r>
              <a:rPr lang="en-US" dirty="0"/>
              <a:t>/#data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293371" y="1352111"/>
            <a:ext cx="6936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ffectLst/>
                <a:latin typeface="Helvetica" charset="0"/>
              </a:rPr>
              <a:t> </a:t>
            </a:r>
            <a:r>
              <a:rPr lang="en-US" sz="2400" dirty="0" err="1">
                <a:effectLst/>
                <a:latin typeface="Helvetica" charset="0"/>
              </a:rPr>
              <a:t>MemeTracker</a:t>
            </a:r>
            <a:r>
              <a:rPr lang="en-US" sz="2400" dirty="0">
                <a:effectLst/>
                <a:latin typeface="Helvetica" charset="0"/>
              </a:rPr>
              <a:t> graph: 960 nodes and 5000 edges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463810" y="3965635"/>
          <a:ext cx="558533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4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Approximation</a:t>
                      </a:r>
                      <a:r>
                        <a:rPr lang="en-US" sz="2400" baseline="0" dirty="0"/>
                        <a:t> Ratio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  <a:r>
                        <a:rPr lang="en-US" sz="2400" baseline="0" dirty="0"/>
                        <a:t> ( 473 nodes)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S2V-DQN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1.002 ( 474 nodes)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MVCApprox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1.222 (578 nodes)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MVCApprox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1.408 (666</a:t>
                      </a:r>
                      <a:r>
                        <a:rPr lang="en-US" sz="2400" baseline="0" dirty="0"/>
                        <a:t> nodes)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180227" y="2216030"/>
            <a:ext cx="4152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/>
              <a:t>Learning from sampled subgraphs</a:t>
            </a:r>
            <a:endParaRPr lang="en-US" sz="2400" kern="0" dirty="0"/>
          </a:p>
          <a:p>
            <a:pPr marL="342900" indent="-342900">
              <a:buFont typeface="Arial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56436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Representation Learning for Structured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Embedding graphical model inference algorithm</a:t>
            </a:r>
          </a:p>
          <a:p>
            <a:pPr lvl="1"/>
            <a:r>
              <a:rPr lang="en-US" dirty="0"/>
              <a:t>Extensions:</a:t>
            </a:r>
          </a:p>
          <a:p>
            <a:pPr lvl="2"/>
            <a:r>
              <a:rPr lang="en-US" sz="2400" dirty="0" err="1"/>
              <a:t>Kd</a:t>
            </a:r>
            <a:r>
              <a:rPr lang="en-US" sz="2400" dirty="0"/>
              <a:t>-value prediction</a:t>
            </a:r>
          </a:p>
          <a:p>
            <a:pPr lvl="2"/>
            <a:r>
              <a:rPr lang="en-US" sz="2400" dirty="0"/>
              <a:t>Large scale graph embedding</a:t>
            </a:r>
          </a:p>
          <a:p>
            <a:pPr lvl="2"/>
            <a:endParaRPr lang="en-US" dirty="0"/>
          </a:p>
          <a:p>
            <a:r>
              <a:rPr lang="en-US" dirty="0"/>
              <a:t>Combinatorial Optimization over Structures</a:t>
            </a:r>
          </a:p>
          <a:p>
            <a:pPr lvl="1"/>
            <a:r>
              <a:rPr lang="en-US" dirty="0"/>
              <a:t>Learning to optimize NPC problems</a:t>
            </a:r>
          </a:p>
          <a:p>
            <a:pPr lvl="1"/>
            <a:r>
              <a:rPr lang="en-US" dirty="0"/>
              <a:t>Extensions:</a:t>
            </a:r>
          </a:p>
          <a:p>
            <a:pPr lvl="2"/>
            <a:r>
              <a:rPr lang="en-US" dirty="0"/>
              <a:t>Graph adversarial attack</a:t>
            </a:r>
          </a:p>
          <a:p>
            <a:pPr lvl="2"/>
            <a:r>
              <a:rPr lang="en-US" dirty="0"/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7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learned strategy</a:t>
            </a:r>
          </a:p>
        </p:txBody>
      </p:sp>
      <p:pic>
        <p:nvPicPr>
          <p:cNvPr id="6" name="merged-40-5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60" y="2500507"/>
            <a:ext cx="11952514" cy="40277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184" y="1590210"/>
            <a:ext cx="8670473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Learned a greedy algorithm which </a:t>
            </a:r>
            <a:r>
              <a:rPr lang="en-US" sz="2400">
                <a:solidFill>
                  <a:schemeClr val="tx1"/>
                </a:solidFill>
              </a:rPr>
              <a:t>is different from known ones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832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graph opt: other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8" y="1714011"/>
            <a:ext cx="8621486" cy="23672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8584" y="1240035"/>
            <a:ext cx="8670473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Maximum cut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8583" y="4081235"/>
            <a:ext cx="4218217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Traveling Salesman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6" y="4632554"/>
            <a:ext cx="3679371" cy="18159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2753" y="6006897"/>
            <a:ext cx="1758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optimal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89067" y="5822232"/>
            <a:ext cx="1758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Solution found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7112" y="4081235"/>
            <a:ext cx="4218217" cy="47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Set cover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354" y="4597816"/>
            <a:ext cx="2225446" cy="22254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628041" y="6588868"/>
            <a:ext cx="2553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Set cover image taken from Wikipedia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53709" y="4806568"/>
            <a:ext cx="1933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Learn with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2035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Representation Learning for Structured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Embedding graphical model inference algorithm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Extensions:</a:t>
            </a:r>
          </a:p>
          <a:p>
            <a:pPr lvl="2"/>
            <a:r>
              <a:rPr lang="en-US" sz="2400" dirty="0" err="1">
                <a:solidFill>
                  <a:schemeClr val="accent3"/>
                </a:solidFill>
              </a:rPr>
              <a:t>Kd</a:t>
            </a:r>
            <a:r>
              <a:rPr lang="en-US" sz="2400" dirty="0">
                <a:solidFill>
                  <a:schemeClr val="accent3"/>
                </a:solidFill>
              </a:rPr>
              <a:t>-value prediction</a:t>
            </a:r>
          </a:p>
          <a:p>
            <a:pPr lvl="2"/>
            <a:r>
              <a:rPr lang="en-US" sz="2400" dirty="0">
                <a:solidFill>
                  <a:schemeClr val="accent3"/>
                </a:solidFill>
              </a:rPr>
              <a:t>Large scale graph embedding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Combinatorial Optimization over Structures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Learning to optimize NPC problems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Extensions: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Graph adversarial attack</a:t>
            </a:r>
          </a:p>
          <a:p>
            <a:pPr lvl="2"/>
            <a:r>
              <a:rPr lang="en-US" dirty="0"/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5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ACC4DAA-5256-5C49-8815-C2BFCD77E022}"/>
              </a:ext>
            </a:extLst>
          </p:cNvPr>
          <p:cNvGrpSpPr/>
          <p:nvPr/>
        </p:nvGrpSpPr>
        <p:grpSpPr>
          <a:xfrm>
            <a:off x="1785431" y="3146542"/>
            <a:ext cx="1674376" cy="1531104"/>
            <a:chOff x="8631123" y="1326776"/>
            <a:chExt cx="2029162" cy="1855531"/>
          </a:xfrm>
        </p:grpSpPr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745FF8DE-ECD0-344A-B3A5-94DCB5395C9B}"/>
                </a:ext>
              </a:extLst>
            </p:cNvPr>
            <p:cNvSpPr/>
            <p:nvPr/>
          </p:nvSpPr>
          <p:spPr>
            <a:xfrm>
              <a:off x="8824569" y="1326776"/>
              <a:ext cx="1726890" cy="1726890"/>
            </a:xfrm>
            <a:prstGeom prst="blockArc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AC62EB30-8BE2-5444-9CE8-D2313637D486}"/>
                </a:ext>
              </a:extLst>
            </p:cNvPr>
            <p:cNvSpPr/>
            <p:nvPr/>
          </p:nvSpPr>
          <p:spPr>
            <a:xfrm rot="18892620">
              <a:off x="8825859" y="1326776"/>
              <a:ext cx="1726890" cy="1726890"/>
            </a:xfrm>
            <a:prstGeom prst="blockArc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07C77890-1F08-2B4A-A8CA-CB3429A59833}"/>
                </a:ext>
              </a:extLst>
            </p:cNvPr>
            <p:cNvSpPr/>
            <p:nvPr/>
          </p:nvSpPr>
          <p:spPr>
            <a:xfrm rot="16200000">
              <a:off x="8822467" y="1330168"/>
              <a:ext cx="1726890" cy="1726890"/>
            </a:xfrm>
            <a:prstGeom prst="blockArc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6A52C192-9252-BB44-8814-187A9ECCD5D7}"/>
                </a:ext>
              </a:extLst>
            </p:cNvPr>
            <p:cNvSpPr/>
            <p:nvPr/>
          </p:nvSpPr>
          <p:spPr>
            <a:xfrm rot="13470298">
              <a:off x="8820365" y="1333560"/>
              <a:ext cx="1726890" cy="1726890"/>
            </a:xfrm>
            <a:prstGeom prst="blockArc">
              <a:avLst/>
            </a:prstGeom>
            <a:solidFill>
              <a:srgbClr val="FF4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F48DC376-7A09-3C47-B1ED-294E6CCFEF30}"/>
                </a:ext>
              </a:extLst>
            </p:cNvPr>
            <p:cNvSpPr/>
            <p:nvPr/>
          </p:nvSpPr>
          <p:spPr>
            <a:xfrm rot="10800000">
              <a:off x="8820365" y="1333314"/>
              <a:ext cx="1726890" cy="1726890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74392C-3E27-8840-A6F7-82F90D666A27}"/>
                </a:ext>
              </a:extLst>
            </p:cNvPr>
            <p:cNvSpPr/>
            <p:nvPr/>
          </p:nvSpPr>
          <p:spPr>
            <a:xfrm>
              <a:off x="8631123" y="2190221"/>
              <a:ext cx="2029162" cy="992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FBBDA2-A15C-054A-B2BD-647ED53841D0}"/>
              </a:ext>
            </a:extLst>
          </p:cNvPr>
          <p:cNvCxnSpPr>
            <a:cxnSpLocks/>
          </p:cNvCxnSpPr>
          <p:nvPr/>
        </p:nvCxnSpPr>
        <p:spPr>
          <a:xfrm flipV="1">
            <a:off x="2654063" y="3446802"/>
            <a:ext cx="719415" cy="3650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Attack: modifying graph structure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D81239-45B7-8C41-9529-5A5D7E75F246}"/>
              </a:ext>
            </a:extLst>
          </p:cNvPr>
          <p:cNvCxnSpPr>
            <a:stCxn id="9" idx="3"/>
            <a:endCxn id="13" idx="1"/>
          </p:cNvCxnSpPr>
          <p:nvPr/>
        </p:nvCxnSpPr>
        <p:spPr bwMode="auto">
          <a:xfrm>
            <a:off x="5390129" y="4697584"/>
            <a:ext cx="2643359" cy="566847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C68B68-B968-634F-A96D-91FBDC2941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54" y="4027766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5B34F-AD76-BA40-9122-F81C51274A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3" y="5895972"/>
            <a:ext cx="559526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EED8A5-73F2-7E40-A1DE-65330558B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84" y="2734447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4034B-E260-E849-AE84-3A907BC50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37" y="5752475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6905F1-4A9B-2D48-B101-933737909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0" y="2862995"/>
            <a:ext cx="559526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5EA53-8EC8-4C4F-B935-AE09F817F6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3" y="4417821"/>
            <a:ext cx="559526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BBD51-934A-9D40-A752-17EA401761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2" y="4593146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7CAA1-2C94-BD4C-A8EE-F92B9F016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43" y="3856390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D5BAA6-7CE6-3D4E-9271-A65A1E864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88" y="4984668"/>
            <a:ext cx="559526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345B96-7A1C-B043-8675-0E3A1B96F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34" y="2694735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144AF0-0A14-DA45-AE92-F950B63FD96B}"/>
              </a:ext>
            </a:extLst>
          </p:cNvPr>
          <p:cNvCxnSpPr>
            <a:stCxn id="13" idx="1"/>
            <a:endCxn id="12" idx="2"/>
          </p:cNvCxnSpPr>
          <p:nvPr/>
        </p:nvCxnSpPr>
        <p:spPr bwMode="auto">
          <a:xfrm flipH="1" flipV="1">
            <a:off x="7967630" y="4415916"/>
            <a:ext cx="65858" cy="848515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A75EAE-18EC-5345-A78C-9F9EC7FF5162}"/>
              </a:ext>
            </a:extLst>
          </p:cNvPr>
          <p:cNvCxnSpPr>
            <a:stCxn id="9" idx="3"/>
            <a:endCxn id="12" idx="1"/>
          </p:cNvCxnSpPr>
          <p:nvPr/>
        </p:nvCxnSpPr>
        <p:spPr bwMode="auto">
          <a:xfrm flipV="1">
            <a:off x="5390129" y="4136153"/>
            <a:ext cx="2283014" cy="561431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A25AA1-9F47-FE4A-8E50-A478539DDD30}"/>
              </a:ext>
            </a:extLst>
          </p:cNvPr>
          <p:cNvCxnSpPr>
            <a:stCxn id="9" idx="0"/>
            <a:endCxn id="14" idx="2"/>
          </p:cNvCxnSpPr>
          <p:nvPr/>
        </p:nvCxnSpPr>
        <p:spPr bwMode="auto">
          <a:xfrm flipV="1">
            <a:off x="5110366" y="3254261"/>
            <a:ext cx="1316055" cy="116356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48EA7A-6078-D748-AD9F-44E4671EBB2A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4022671" y="3293973"/>
            <a:ext cx="1087695" cy="1123848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6FF04B-73A0-0941-BA89-CA7D72DE300D}"/>
              </a:ext>
            </a:extLst>
          </p:cNvPr>
          <p:cNvCxnSpPr>
            <a:stCxn id="6" idx="2"/>
            <a:endCxn id="4" idx="0"/>
          </p:cNvCxnSpPr>
          <p:nvPr/>
        </p:nvCxnSpPr>
        <p:spPr bwMode="auto">
          <a:xfrm flipH="1">
            <a:off x="2691841" y="3293973"/>
            <a:ext cx="1330830" cy="733793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28AE81-F66E-E645-9D41-546F67B1019F}"/>
              </a:ext>
            </a:extLst>
          </p:cNvPr>
          <p:cNvCxnSpPr>
            <a:stCxn id="6" idx="1"/>
            <a:endCxn id="8" idx="3"/>
          </p:cNvCxnSpPr>
          <p:nvPr/>
        </p:nvCxnSpPr>
        <p:spPr bwMode="auto">
          <a:xfrm flipH="1">
            <a:off x="1342896" y="3014210"/>
            <a:ext cx="2385288" cy="128548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2EF357-A647-6548-85B4-B3A7ADB03018}"/>
              </a:ext>
            </a:extLst>
          </p:cNvPr>
          <p:cNvCxnSpPr>
            <a:stCxn id="4" idx="1"/>
            <a:endCxn id="8" idx="2"/>
          </p:cNvCxnSpPr>
          <p:nvPr/>
        </p:nvCxnSpPr>
        <p:spPr bwMode="auto">
          <a:xfrm flipH="1" flipV="1">
            <a:off x="1063133" y="3422521"/>
            <a:ext cx="1334221" cy="885008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9F825-A27B-184F-BE85-87BECD3E4208}"/>
              </a:ext>
            </a:extLst>
          </p:cNvPr>
          <p:cNvCxnSpPr>
            <a:stCxn id="11" idx="0"/>
            <a:endCxn id="8" idx="2"/>
          </p:cNvCxnSpPr>
          <p:nvPr/>
        </p:nvCxnSpPr>
        <p:spPr bwMode="auto">
          <a:xfrm flipV="1">
            <a:off x="896009" y="3422521"/>
            <a:ext cx="167124" cy="1170625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D4F649-1588-6944-BA6F-D8FE4169E94C}"/>
              </a:ext>
            </a:extLst>
          </p:cNvPr>
          <p:cNvCxnSpPr>
            <a:stCxn id="7" idx="0"/>
            <a:endCxn id="4" idx="2"/>
          </p:cNvCxnSpPr>
          <p:nvPr/>
        </p:nvCxnSpPr>
        <p:spPr bwMode="auto">
          <a:xfrm flipV="1">
            <a:off x="2138124" y="4587292"/>
            <a:ext cx="553717" cy="1165183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1FC65-BA8C-C04D-A07A-8FF62AD591CC}"/>
              </a:ext>
            </a:extLst>
          </p:cNvPr>
          <p:cNvCxnSpPr>
            <a:stCxn id="5" idx="0"/>
            <a:endCxn id="9" idx="2"/>
          </p:cNvCxnSpPr>
          <p:nvPr/>
        </p:nvCxnSpPr>
        <p:spPr bwMode="auto">
          <a:xfrm flipV="1">
            <a:off x="5110366" y="4977347"/>
            <a:ext cx="0" cy="918625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1AA938-C02F-8141-99E9-FD2027FD9E81}"/>
              </a:ext>
            </a:extLst>
          </p:cNvPr>
          <p:cNvCxnSpPr>
            <a:stCxn id="7" idx="3"/>
            <a:endCxn id="9" idx="1"/>
          </p:cNvCxnSpPr>
          <p:nvPr/>
        </p:nvCxnSpPr>
        <p:spPr bwMode="auto">
          <a:xfrm flipV="1">
            <a:off x="2432611" y="4697584"/>
            <a:ext cx="2397992" cy="1334654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ADED1C-DB27-BC43-98CD-930169B10DDB}"/>
              </a:ext>
            </a:extLst>
          </p:cNvPr>
          <p:cNvCxnSpPr>
            <a:stCxn id="7" idx="3"/>
            <a:endCxn id="5" idx="1"/>
          </p:cNvCxnSpPr>
          <p:nvPr/>
        </p:nvCxnSpPr>
        <p:spPr bwMode="auto">
          <a:xfrm>
            <a:off x="2432611" y="6032238"/>
            <a:ext cx="2397992" cy="143497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BBF7FA-0494-6B47-B00A-162DE9432CA6}"/>
              </a:ext>
            </a:extLst>
          </p:cNvPr>
          <p:cNvCxnSpPr>
            <a:stCxn id="7" idx="1"/>
            <a:endCxn id="11" idx="2"/>
          </p:cNvCxnSpPr>
          <p:nvPr/>
        </p:nvCxnSpPr>
        <p:spPr bwMode="auto">
          <a:xfrm flipH="1" flipV="1">
            <a:off x="896009" y="5152672"/>
            <a:ext cx="947628" cy="879566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0C90A7-4738-104E-8EDC-EF9C010706A5}"/>
              </a:ext>
            </a:extLst>
          </p:cNvPr>
          <p:cNvSpPr txBox="1"/>
          <p:nvPr/>
        </p:nvSpPr>
        <p:spPr>
          <a:xfrm>
            <a:off x="6055349" y="5944902"/>
            <a:ext cx="2769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Transaction Network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F56E66-6C7C-5D48-BEB6-092980CFFEB3}"/>
              </a:ext>
            </a:extLst>
          </p:cNvPr>
          <p:cNvGrpSpPr/>
          <p:nvPr/>
        </p:nvGrpSpPr>
        <p:grpSpPr>
          <a:xfrm>
            <a:off x="8033488" y="1664866"/>
            <a:ext cx="1674376" cy="1531104"/>
            <a:chOff x="8631123" y="1326776"/>
            <a:chExt cx="2029162" cy="1855531"/>
          </a:xfrm>
        </p:grpSpPr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93622A8F-1B12-CB44-90A0-CE6C8E98F1B0}"/>
                </a:ext>
              </a:extLst>
            </p:cNvPr>
            <p:cNvSpPr/>
            <p:nvPr/>
          </p:nvSpPr>
          <p:spPr>
            <a:xfrm>
              <a:off x="8824569" y="1326776"/>
              <a:ext cx="1726890" cy="1726890"/>
            </a:xfrm>
            <a:prstGeom prst="blockArc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CA5D569D-CA09-2B4F-A1B2-C7E03847374F}"/>
                </a:ext>
              </a:extLst>
            </p:cNvPr>
            <p:cNvSpPr/>
            <p:nvPr/>
          </p:nvSpPr>
          <p:spPr>
            <a:xfrm rot="18892620">
              <a:off x="8825859" y="1326776"/>
              <a:ext cx="1726890" cy="1726890"/>
            </a:xfrm>
            <a:prstGeom prst="blockArc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472FD709-BB16-484A-BBB9-FB7AA395BD45}"/>
                </a:ext>
              </a:extLst>
            </p:cNvPr>
            <p:cNvSpPr/>
            <p:nvPr/>
          </p:nvSpPr>
          <p:spPr>
            <a:xfrm rot="16200000">
              <a:off x="8822467" y="1330168"/>
              <a:ext cx="1726890" cy="1726890"/>
            </a:xfrm>
            <a:prstGeom prst="blockArc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lock Arc 35">
              <a:extLst>
                <a:ext uri="{FF2B5EF4-FFF2-40B4-BE49-F238E27FC236}">
                  <a16:creationId xmlns:a16="http://schemas.microsoft.com/office/drawing/2014/main" id="{A65DD6D0-1607-8B4A-B539-796764A80D0B}"/>
                </a:ext>
              </a:extLst>
            </p:cNvPr>
            <p:cNvSpPr/>
            <p:nvPr/>
          </p:nvSpPr>
          <p:spPr>
            <a:xfrm rot="13470298">
              <a:off x="8820365" y="1333560"/>
              <a:ext cx="1726890" cy="1726890"/>
            </a:xfrm>
            <a:prstGeom prst="blockArc">
              <a:avLst/>
            </a:prstGeom>
            <a:solidFill>
              <a:srgbClr val="FF4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4A1ACF00-3129-B743-ACA8-0073546F1AE3}"/>
                </a:ext>
              </a:extLst>
            </p:cNvPr>
            <p:cNvSpPr/>
            <p:nvPr/>
          </p:nvSpPr>
          <p:spPr>
            <a:xfrm rot="10800000">
              <a:off x="8820365" y="1333314"/>
              <a:ext cx="1726890" cy="1726890"/>
            </a:xfrm>
            <a:prstGeom prst="blockArc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DB2508-0719-8440-B01C-4A6F79177E0F}"/>
                </a:ext>
              </a:extLst>
            </p:cNvPr>
            <p:cNvSpPr/>
            <p:nvPr/>
          </p:nvSpPr>
          <p:spPr>
            <a:xfrm>
              <a:off x="8631123" y="2190221"/>
              <a:ext cx="2029162" cy="992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6717202-A8E8-C841-B07A-9DCD7C6B2E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70" y="2629523"/>
            <a:ext cx="588974" cy="5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79901B-2098-9040-AA9F-926B8F6B177E}"/>
              </a:ext>
            </a:extLst>
          </p:cNvPr>
          <p:cNvCxnSpPr>
            <a:stCxn id="12" idx="3"/>
            <a:endCxn id="10" idx="2"/>
          </p:cNvCxnSpPr>
          <p:nvPr/>
        </p:nvCxnSpPr>
        <p:spPr bwMode="auto">
          <a:xfrm flipV="1">
            <a:off x="8262117" y="3189049"/>
            <a:ext cx="658040" cy="947104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00D018-6F98-9149-B85C-D890BE95273A}"/>
              </a:ext>
            </a:extLst>
          </p:cNvPr>
          <p:cNvCxnSpPr>
            <a:stCxn id="14" idx="3"/>
            <a:endCxn id="10" idx="1"/>
          </p:cNvCxnSpPr>
          <p:nvPr/>
        </p:nvCxnSpPr>
        <p:spPr bwMode="auto">
          <a:xfrm flipV="1">
            <a:off x="6720908" y="2909286"/>
            <a:ext cx="1904762" cy="65212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3A07B5-7592-1849-B381-EE5A0F4E1100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8870676" y="1850572"/>
            <a:ext cx="837188" cy="52677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8C5B1F-F13F-C341-B1CE-C7975699517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 bwMode="auto">
          <a:xfrm flipV="1">
            <a:off x="2986328" y="2909286"/>
            <a:ext cx="5639342" cy="1398243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C65E9FC-930E-E043-B91C-2B1C151D0FE6}"/>
              </a:ext>
            </a:extLst>
          </p:cNvPr>
          <p:cNvSpPr txBox="1"/>
          <p:nvPr/>
        </p:nvSpPr>
        <p:spPr>
          <a:xfrm>
            <a:off x="2336377" y="1894109"/>
            <a:ext cx="451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by creating transaction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70068C-EEF5-FF4A-8EB6-404FC85FAE9D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8189642" y="1850571"/>
            <a:ext cx="681034" cy="5267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6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19" y="-71264"/>
            <a:ext cx="10515600" cy="1325563"/>
          </a:xfrm>
        </p:spPr>
        <p:txBody>
          <a:bodyPr/>
          <a:lstStyle/>
          <a:p>
            <a:r>
              <a:rPr lang="en-US" dirty="0"/>
              <a:t>Attack using reinforcement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573CE1-CE8E-884D-A8F8-84F46598825C}"/>
              </a:ext>
            </a:extLst>
          </p:cNvPr>
          <p:cNvSpPr txBox="1"/>
          <p:nvPr/>
        </p:nvSpPr>
        <p:spPr>
          <a:xfrm>
            <a:off x="-51308" y="1007231"/>
            <a:ext cx="1162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**solution: hierarchical decomposition (sequentially pick two nodes)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801C99-3F32-BA41-A3D5-B9B0ACB8A122}"/>
              </a:ext>
            </a:extLst>
          </p:cNvPr>
          <p:cNvGrpSpPr/>
          <p:nvPr/>
        </p:nvGrpSpPr>
        <p:grpSpPr>
          <a:xfrm>
            <a:off x="9261656" y="2122787"/>
            <a:ext cx="1917940" cy="1892153"/>
            <a:chOff x="9261656" y="2122787"/>
            <a:chExt cx="1917940" cy="189215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BC4C3F-06D2-CC46-B501-EAFB1647A243}"/>
                </a:ext>
              </a:extLst>
            </p:cNvPr>
            <p:cNvGrpSpPr/>
            <p:nvPr/>
          </p:nvGrpSpPr>
          <p:grpSpPr>
            <a:xfrm>
              <a:off x="9682248" y="2122787"/>
              <a:ext cx="1373915" cy="1264588"/>
              <a:chOff x="986643" y="524140"/>
              <a:chExt cx="1866462" cy="171794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47D73E3-FC77-D545-B555-159615E7FD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E425BA7-0B05-5A4A-8A3D-F05A3D5C93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72EB173-1747-6140-806F-F642D60E4D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C6CD3CD-0EED-EF46-97DB-6DAE0D9A30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33957D1-A0B2-0E40-8151-E16609804A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E048828-2252-A74D-92B4-6729498FF8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52E6026-19A5-9948-9BDD-AD9BD6972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D1B8ECB-9EB9-A148-B291-CBCEDE164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D1E7D92-E74C-6A4F-8F90-7C17C5BD2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283AE66-B007-194E-B7C3-12FC3A3B4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58FF96B-6B75-AC41-BA7D-49CE96A42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BD23473-25A5-F445-A8AF-F16FB9B74F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EB1654-0843-1B40-8402-1FF2E9B5D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A5B1815-8C34-CA4C-9EFB-93F649110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F33373E-0E26-764B-BABE-BC479FE1F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2C7DF1C-683D-2F4C-9995-F46AD6D141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70D475D-F646-C340-ACB4-315DBC0C93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D63E15EA-3586-344B-9EF3-AF07E89095A1}"/>
                    </a:ext>
                  </a:extLst>
                </p:cNvPr>
                <p:cNvSpPr txBox="1"/>
                <p:nvPr/>
              </p:nvSpPr>
              <p:spPr>
                <a:xfrm>
                  <a:off x="9261656" y="3538700"/>
                  <a:ext cx="1917940" cy="4762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1∗</m:t>
                                </m:r>
                              </m:sup>
                            </m:sSup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D63E15EA-3586-344B-9EF3-AF07E8909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1656" y="3538700"/>
                  <a:ext cx="1917940" cy="476240"/>
                </a:xfrm>
                <a:prstGeom prst="rect">
                  <a:avLst/>
                </a:prstGeom>
                <a:blipFill>
                  <a:blip r:embed="rId2"/>
                  <a:stretch>
                    <a:fillRect r="-33553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AB1DF63-0B31-BE4A-A552-66A13EB32324}"/>
                    </a:ext>
                  </a:extLst>
                </p:cNvPr>
                <p:cNvSpPr/>
                <p:nvPr/>
              </p:nvSpPr>
              <p:spPr>
                <a:xfrm>
                  <a:off x="9914615" y="2256596"/>
                  <a:ext cx="560302" cy="407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AB1DF63-0B31-BE4A-A552-66A13EB32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4615" y="2256596"/>
                  <a:ext cx="560302" cy="407566"/>
                </a:xfrm>
                <a:prstGeom prst="rect">
                  <a:avLst/>
                </a:prstGeom>
                <a:blipFill>
                  <a:blip r:embed="rId3"/>
                  <a:stretch>
                    <a:fillRect r="-22222" b="-393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9DA2B1-BB94-8B42-8536-329DA653C172}"/>
              </a:ext>
            </a:extLst>
          </p:cNvPr>
          <p:cNvGrpSpPr/>
          <p:nvPr/>
        </p:nvGrpSpPr>
        <p:grpSpPr>
          <a:xfrm>
            <a:off x="344751" y="1908487"/>
            <a:ext cx="2168723" cy="1594837"/>
            <a:chOff x="344751" y="1908487"/>
            <a:chExt cx="2168723" cy="15948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F7E30F-32DB-1D4E-8BA3-553DE92E22F7}"/>
                </a:ext>
              </a:extLst>
            </p:cNvPr>
            <p:cNvGrpSpPr/>
            <p:nvPr/>
          </p:nvGrpSpPr>
          <p:grpSpPr>
            <a:xfrm>
              <a:off x="496502" y="2133881"/>
              <a:ext cx="1373915" cy="1264588"/>
              <a:chOff x="986643" y="524140"/>
              <a:chExt cx="1866462" cy="17179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43588C-3B0B-3341-B439-043CDA4CAC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48C4AA6-08DE-5F46-8F7B-4A670E60B6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EC292D-32D7-CE4F-A126-3D4B14C7E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29487A-3154-874D-AABD-D7E3109C93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4AF1CAC-860F-DC44-9651-D8B50A84D9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E53D5BA-B220-BF4D-8160-9BE4A58E4A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77EFA5A-4A75-8C41-956E-D50ABB66F84F}"/>
                  </a:ext>
                </a:extLst>
              </p:cNvPr>
              <p:cNvCxnSpPr>
                <a:cxnSpLocks/>
                <a:stCxn id="19" idx="5"/>
                <a:endCxn id="20" idx="1"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87EA3E1-4081-9B43-BB0E-9021BE0173BE}"/>
                  </a:ext>
                </a:extLst>
              </p:cNvPr>
              <p:cNvCxnSpPr>
                <a:cxnSpLocks/>
                <a:stCxn id="21" idx="4"/>
                <a:endCxn id="24" idx="0"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30268E-AA7E-124F-A4E3-9F45BDFC6DC4}"/>
                  </a:ext>
                </a:extLst>
              </p:cNvPr>
              <p:cNvCxnSpPr>
                <a:cxnSpLocks/>
                <a:stCxn id="21" idx="6"/>
                <a:endCxn id="31" idx="1"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E63954-08A2-3E4D-BBFD-C99B3139D70E}"/>
                  </a:ext>
                </a:extLst>
              </p:cNvPr>
              <p:cNvCxnSpPr>
                <a:cxnSpLocks/>
                <a:stCxn id="20" idx="4"/>
                <a:endCxn id="23" idx="0"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47941F1-889C-5B4B-98BD-FD8322DE9DF8}"/>
                  </a:ext>
                </a:extLst>
              </p:cNvPr>
              <p:cNvCxnSpPr>
                <a:cxnSpLocks/>
                <a:stCxn id="22" idx="5"/>
                <a:endCxn id="23" idx="2"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89FB771-6379-FE47-ACE1-939F71101567}"/>
                  </a:ext>
                </a:extLst>
              </p:cNvPr>
              <p:cNvCxnSpPr>
                <a:cxnSpLocks/>
                <a:stCxn id="22" idx="0"/>
                <a:endCxn id="19" idx="4"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CF082D2-23C8-7845-B8E4-6138B3E14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EDBBC1-587C-3644-99B0-103246CE918C}"/>
                  </a:ext>
                </a:extLst>
              </p:cNvPr>
              <p:cNvCxnSpPr>
                <a:cxnSpLocks/>
                <a:stCxn id="31" idx="3"/>
                <a:endCxn id="24" idx="7"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1CA32FC-C0D1-1949-A776-8FD1B341903A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3C609B1-D098-314C-B00F-4A99CB64E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4A06F8-00D1-F14D-B780-97900F8AC365}"/>
                  </a:ext>
                </a:extLst>
              </p:cNvPr>
              <p:cNvCxnSpPr>
                <a:cxnSpLocks/>
                <a:stCxn id="24" idx="4"/>
                <a:endCxn id="34" idx="0"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1F78E22-7B1B-7841-89EB-E3E20FD9A447}"/>
                </a:ext>
              </a:extLst>
            </p:cNvPr>
            <p:cNvSpPr/>
            <p:nvPr/>
          </p:nvSpPr>
          <p:spPr>
            <a:xfrm>
              <a:off x="344751" y="1919990"/>
              <a:ext cx="1602296" cy="1583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6767671-3406-F448-A499-A7C576090414}"/>
                    </a:ext>
                  </a:extLst>
                </p:cNvPr>
                <p:cNvSpPr/>
                <p:nvPr/>
              </p:nvSpPr>
              <p:spPr>
                <a:xfrm>
                  <a:off x="377975" y="1908487"/>
                  <a:ext cx="373157" cy="3398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6767671-3406-F448-A499-A7C5760904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75" y="1908487"/>
                  <a:ext cx="373157" cy="339835"/>
                </a:xfrm>
                <a:prstGeom prst="rect">
                  <a:avLst/>
                </a:prstGeom>
                <a:blipFill>
                  <a:blip r:embed="rId4"/>
                  <a:stretch>
                    <a:fillRect r="-3333"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97A3C9E-C41D-3040-9E40-83B4C8469024}"/>
                </a:ext>
              </a:extLst>
            </p:cNvPr>
            <p:cNvCxnSpPr>
              <a:stCxn id="36" idx="3"/>
              <a:endCxn id="55" idx="1"/>
            </p:cNvCxnSpPr>
            <p:nvPr/>
          </p:nvCxnSpPr>
          <p:spPr>
            <a:xfrm>
              <a:off x="1947047" y="2711657"/>
              <a:ext cx="566427" cy="24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DF38A-B29F-4D4B-9BA2-CCC39E4846EF}"/>
              </a:ext>
            </a:extLst>
          </p:cNvPr>
          <p:cNvGrpSpPr/>
          <p:nvPr/>
        </p:nvGrpSpPr>
        <p:grpSpPr>
          <a:xfrm>
            <a:off x="2513475" y="1495107"/>
            <a:ext cx="7010434" cy="2438096"/>
            <a:chOff x="2513475" y="1495107"/>
            <a:chExt cx="7010434" cy="2438096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A36836CE-835A-064C-AE6C-B287403CB63C}"/>
                </a:ext>
              </a:extLst>
            </p:cNvPr>
            <p:cNvSpPr/>
            <p:nvPr/>
          </p:nvSpPr>
          <p:spPr>
            <a:xfrm>
              <a:off x="2513475" y="1495107"/>
              <a:ext cx="6678195" cy="243809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7E239C-655F-AD46-94EE-E1875C9D24E8}"/>
                    </a:ext>
                  </a:extLst>
                </p:cNvPr>
                <p:cNvSpPr txBox="1"/>
                <p:nvPr/>
              </p:nvSpPr>
              <p:spPr>
                <a:xfrm>
                  <a:off x="3766526" y="2560670"/>
                  <a:ext cx="422575" cy="330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7E239C-655F-AD46-94EE-E1875C9D2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6526" y="2560670"/>
                  <a:ext cx="422575" cy="330206"/>
                </a:xfrm>
                <a:prstGeom prst="rect">
                  <a:avLst/>
                </a:prstGeom>
                <a:blipFill>
                  <a:blip r:embed="rId5"/>
                  <a:stretch>
                    <a:fillRect l="-23529" t="-3704" r="-38235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B04A886-9BCB-2D48-8EE6-FC5E7384B7CD}"/>
                </a:ext>
              </a:extLst>
            </p:cNvPr>
            <p:cNvGrpSpPr/>
            <p:nvPr/>
          </p:nvGrpSpPr>
          <p:grpSpPr>
            <a:xfrm>
              <a:off x="2725093" y="2146100"/>
              <a:ext cx="1373915" cy="1264588"/>
              <a:chOff x="986643" y="524140"/>
              <a:chExt cx="1866462" cy="171794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83D6948-B679-C446-A4C0-BF40B0426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6A64618-08AF-CA4E-A3B3-5FE75AF1B1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FF94636-D7CD-4844-8E68-A5E1DADD8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9AB09B1-2BE0-7940-BC93-F4CB40CDF6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C290997-C374-844A-9D3B-865BB03A5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C4657FC-32AC-5043-92B1-A8172813E9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A40A6D-5DB5-F246-BFFB-11FBAD1D2800}"/>
                  </a:ext>
                </a:extLst>
              </p:cNvPr>
              <p:cNvCxnSpPr>
                <a:cxnSpLocks/>
                <a:stCxn id="59" idx="5"/>
                <a:endCxn id="60" idx="1"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CB2B950-792D-6340-B959-1EF4817D8869}"/>
                  </a:ext>
                </a:extLst>
              </p:cNvPr>
              <p:cNvCxnSpPr>
                <a:cxnSpLocks/>
                <a:stCxn id="61" idx="4"/>
                <a:endCxn id="64" idx="0"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048285-CB9A-4440-AD6F-6930DBA057C0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463D7F9-EF32-8B48-B47A-8A1BABE5C415}"/>
                  </a:ext>
                </a:extLst>
              </p:cNvPr>
              <p:cNvCxnSpPr>
                <a:cxnSpLocks/>
                <a:stCxn id="60" idx="4"/>
                <a:endCxn id="63" idx="0"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BCFB427-B834-B74B-85F9-65811B986DF9}"/>
                  </a:ext>
                </a:extLst>
              </p:cNvPr>
              <p:cNvCxnSpPr>
                <a:cxnSpLocks/>
                <a:stCxn id="62" idx="5"/>
                <a:endCxn id="63" idx="2"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9AF32CC-6827-9749-A542-337DD2E8EFD6}"/>
                  </a:ext>
                </a:extLst>
              </p:cNvPr>
              <p:cNvCxnSpPr>
                <a:cxnSpLocks/>
                <a:stCxn id="62" idx="0"/>
                <a:endCxn id="59" idx="4"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94A2D81-980D-E545-A3A3-83D0863C6E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FE02C7-051F-0D4F-A16C-E1442E2DC279}"/>
                  </a:ext>
                </a:extLst>
              </p:cNvPr>
              <p:cNvCxnSpPr>
                <a:cxnSpLocks/>
                <a:endCxn id="64" idx="7"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741EC1D-CAC0-754A-9542-CF75875FA039}"/>
                  </a:ext>
                </a:extLst>
              </p:cNvPr>
              <p:cNvCxnSpPr>
                <a:cxnSpLocks/>
                <a:stCxn id="60" idx="6"/>
                <a:endCxn id="64" idx="2"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8733BC0-F649-4F4D-B7E3-D0E99485C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340CEEB-0473-C141-9462-C7EC05F8F36E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C47CAE-C24C-0747-9E15-AC072D23657B}"/>
                    </a:ext>
                  </a:extLst>
                </p:cNvPr>
                <p:cNvSpPr txBox="1"/>
                <p:nvPr/>
              </p:nvSpPr>
              <p:spPr>
                <a:xfrm>
                  <a:off x="3432716" y="1760414"/>
                  <a:ext cx="422575" cy="330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C47CAE-C24C-0747-9E15-AC072D236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716" y="1760414"/>
                  <a:ext cx="422575" cy="330111"/>
                </a:xfrm>
                <a:prstGeom prst="rect">
                  <a:avLst/>
                </a:prstGeom>
                <a:blipFill>
                  <a:blip r:embed="rId6"/>
                  <a:stretch>
                    <a:fillRect l="-20000" t="-3704" r="-37143" b="-5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ED12696-1AC2-834C-B7E9-1D1C681D5A84}"/>
                </a:ext>
              </a:extLst>
            </p:cNvPr>
            <p:cNvGrpSpPr/>
            <p:nvPr/>
          </p:nvGrpSpPr>
          <p:grpSpPr>
            <a:xfrm>
              <a:off x="2589964" y="1565376"/>
              <a:ext cx="902541" cy="1163525"/>
              <a:chOff x="5196570" y="1395376"/>
              <a:chExt cx="1226101" cy="15806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7361F4C-D344-4B47-8129-28C1EE7759FE}"/>
                  </a:ext>
                </a:extLst>
              </p:cNvPr>
              <p:cNvGrpSpPr/>
              <p:nvPr/>
            </p:nvGrpSpPr>
            <p:grpSpPr>
              <a:xfrm rot="10800000">
                <a:off x="5605119" y="1395376"/>
                <a:ext cx="817552" cy="283264"/>
                <a:chOff x="3007362" y="2448560"/>
                <a:chExt cx="1437640" cy="467360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3309246-EE5A-4542-AA47-F3F41EDFE5B6}"/>
                    </a:ext>
                  </a:extLst>
                </p:cNvPr>
                <p:cNvSpPr/>
                <p:nvPr/>
              </p:nvSpPr>
              <p:spPr>
                <a:xfrm>
                  <a:off x="3007362" y="2448560"/>
                  <a:ext cx="1437640" cy="467360"/>
                </a:xfrm>
                <a:prstGeom prst="rect">
                  <a:avLst/>
                </a:prstGeom>
                <a:solidFill>
                  <a:srgbClr val="FF40FF"/>
                </a:solidFill>
                <a:ln>
                  <a:solidFill>
                    <a:srgbClr val="FF40FF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24064C54-8DD4-CC4A-BA52-2247FFAB1F8A}"/>
                    </a:ext>
                  </a:extLst>
                </p:cNvPr>
                <p:cNvSpPr/>
                <p:nvPr/>
              </p:nvSpPr>
              <p:spPr>
                <a:xfrm>
                  <a:off x="3082290" y="2512060"/>
                  <a:ext cx="360680" cy="340360"/>
                </a:xfrm>
                <a:prstGeom prst="ellips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A5F6A27D-12C7-3E4E-8FBB-6FA1882A17E4}"/>
                    </a:ext>
                  </a:extLst>
                </p:cNvPr>
                <p:cNvSpPr/>
                <p:nvPr/>
              </p:nvSpPr>
              <p:spPr>
                <a:xfrm>
                  <a:off x="3517900" y="2512060"/>
                  <a:ext cx="360680" cy="340360"/>
                </a:xfrm>
                <a:prstGeom prst="ellips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4643448D-5FE9-5D40-ACD8-412957BAC23F}"/>
                    </a:ext>
                  </a:extLst>
                </p:cNvPr>
                <p:cNvSpPr/>
                <p:nvPr/>
              </p:nvSpPr>
              <p:spPr>
                <a:xfrm>
                  <a:off x="3953510" y="2524760"/>
                  <a:ext cx="360680" cy="340360"/>
                </a:xfrm>
                <a:prstGeom prst="ellips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F04DF7BB-1CA4-EC47-8BD7-4AD8B202D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85000"/>
              </a:blip>
              <a:stretch>
                <a:fillRect/>
              </a:stretch>
            </p:blipFill>
            <p:spPr>
              <a:xfrm>
                <a:off x="5196570" y="2136774"/>
                <a:ext cx="1091988" cy="453426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ED41632-99CD-B048-8285-355640C14721}"/>
                  </a:ext>
                </a:extLst>
              </p:cNvPr>
              <p:cNvCxnSpPr/>
              <p:nvPr/>
            </p:nvCxnSpPr>
            <p:spPr>
              <a:xfrm flipV="1">
                <a:off x="6037090" y="1720684"/>
                <a:ext cx="0" cy="3970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B6CEF5-A8C5-4949-BB14-1E1360D95B88}"/>
                  </a:ext>
                </a:extLst>
              </p:cNvPr>
              <p:cNvCxnSpPr/>
              <p:nvPr/>
            </p:nvCxnSpPr>
            <p:spPr>
              <a:xfrm flipV="1">
                <a:off x="6025972" y="2578984"/>
                <a:ext cx="0" cy="3970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C062F2-2D4C-D046-9E8E-A64596474070}"/>
                </a:ext>
              </a:extLst>
            </p:cNvPr>
            <p:cNvGrpSpPr/>
            <p:nvPr/>
          </p:nvGrpSpPr>
          <p:grpSpPr>
            <a:xfrm>
              <a:off x="5104288" y="2135006"/>
              <a:ext cx="1373915" cy="1264588"/>
              <a:chOff x="986643" y="524140"/>
              <a:chExt cx="1866462" cy="1717942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69F1DE-E3CA-C94B-9DCF-C0CB6B0A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A8C01F1-30A5-B443-A466-C4EE7DE61A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ADEEDA8-B7A9-9E4F-84CB-464AE7BE7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DEAC4EB-8606-D245-B36C-AC4EFC8F51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08ADA6-8977-1643-B6D7-B249B1EEC6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32A2C87-D2D8-EE4E-A911-C4107AA67C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26833A3-F25D-3A4D-B6C5-67DF9167BB9D}"/>
                  </a:ext>
                </a:extLst>
              </p:cNvPr>
              <p:cNvCxnSpPr>
                <a:cxnSpLocks/>
                <a:stCxn id="87" idx="5"/>
                <a:endCxn id="88" idx="1"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675632C-6DFD-CC42-A071-4C5CBA636EDE}"/>
                  </a:ext>
                </a:extLst>
              </p:cNvPr>
              <p:cNvCxnSpPr>
                <a:cxnSpLocks/>
                <a:stCxn id="89" idx="4"/>
                <a:endCxn id="92" idx="0"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0D2BB68-4F2D-2440-9BC9-8F6378B41359}"/>
                  </a:ext>
                </a:extLst>
              </p:cNvPr>
              <p:cNvCxnSpPr>
                <a:cxnSpLocks/>
                <a:stCxn id="89" idx="6"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545D131-8ED4-054B-9E73-450C5632BF9C}"/>
                  </a:ext>
                </a:extLst>
              </p:cNvPr>
              <p:cNvCxnSpPr>
                <a:cxnSpLocks/>
                <a:stCxn id="88" idx="4"/>
                <a:endCxn id="91" idx="0"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49F8577-AB35-8743-946C-97EE6BFA045A}"/>
                  </a:ext>
                </a:extLst>
              </p:cNvPr>
              <p:cNvCxnSpPr>
                <a:cxnSpLocks/>
                <a:stCxn id="90" idx="5"/>
                <a:endCxn id="91" idx="2"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699CD93-E083-DB41-9B8B-D9C004B52677}"/>
                  </a:ext>
                </a:extLst>
              </p:cNvPr>
              <p:cNvCxnSpPr>
                <a:cxnSpLocks/>
                <a:stCxn id="90" idx="0"/>
                <a:endCxn id="87" idx="4"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C6A59B2-040E-C246-BE66-A97CA58094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ABF8373-95CF-054C-ACB1-C8E3FF6A2975}"/>
                  </a:ext>
                </a:extLst>
              </p:cNvPr>
              <p:cNvCxnSpPr>
                <a:cxnSpLocks/>
                <a:endCxn id="92" idx="7"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820C038-A557-9946-B337-59F6CBDF0446}"/>
                  </a:ext>
                </a:extLst>
              </p:cNvPr>
              <p:cNvCxnSpPr>
                <a:cxnSpLocks/>
                <a:stCxn id="88" idx="6"/>
                <a:endCxn id="92" idx="2"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29E1707-1DE9-144A-8F03-8B12C78E06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57CBE3E-8988-AC47-8275-2122BA0DED12}"/>
                  </a:ext>
                </a:extLst>
              </p:cNvPr>
              <p:cNvCxnSpPr>
                <a:cxnSpLocks/>
                <a:stCxn id="92" idx="4"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15E4DB3-AA73-A748-B8C8-DBB3A10464D6}"/>
                </a:ext>
              </a:extLst>
            </p:cNvPr>
            <p:cNvSpPr txBox="1"/>
            <p:nvPr/>
          </p:nvSpPr>
          <p:spPr>
            <a:xfrm>
              <a:off x="4243816" y="2262937"/>
              <a:ext cx="709404" cy="566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4400" dirty="0"/>
                <a:t>……</a:t>
              </a:r>
              <a:endParaRPr lang="en-US" sz="4400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65223E-E779-0940-BA82-BE68BAB40774}"/>
                </a:ext>
              </a:extLst>
            </p:cNvPr>
            <p:cNvGrpSpPr/>
            <p:nvPr/>
          </p:nvGrpSpPr>
          <p:grpSpPr>
            <a:xfrm rot="10800000">
              <a:off x="5327641" y="2381931"/>
              <a:ext cx="601805" cy="208512"/>
              <a:chOff x="3007362" y="2448560"/>
              <a:chExt cx="1437640" cy="46736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E88B6A-05B2-7A4D-831B-26A0DB81ED4D}"/>
                  </a:ext>
                </a:extLst>
              </p:cNvPr>
              <p:cNvSpPr/>
              <p:nvPr/>
            </p:nvSpPr>
            <p:spPr>
              <a:xfrm>
                <a:off x="3007362" y="2448560"/>
                <a:ext cx="1437640" cy="46736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F2B3D5A-4BC4-CE48-A657-66B008A335B2}"/>
                  </a:ext>
                </a:extLst>
              </p:cNvPr>
              <p:cNvSpPr/>
              <p:nvPr/>
            </p:nvSpPr>
            <p:spPr>
              <a:xfrm>
                <a:off x="3082290" y="25120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705C564-E58B-B946-AEC8-9B2494172CFE}"/>
                  </a:ext>
                </a:extLst>
              </p:cNvPr>
              <p:cNvSpPr/>
              <p:nvPr/>
            </p:nvSpPr>
            <p:spPr>
              <a:xfrm>
                <a:off x="3517900" y="25120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6A89333-518A-A14B-BA89-422E52883D0A}"/>
                  </a:ext>
                </a:extLst>
              </p:cNvPr>
              <p:cNvSpPr/>
              <p:nvPr/>
            </p:nvSpPr>
            <p:spPr>
              <a:xfrm>
                <a:off x="3953510" y="25247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C436C6B-6676-DA48-BCD1-77AE10ECADB7}"/>
                </a:ext>
              </a:extLst>
            </p:cNvPr>
            <p:cNvGrpSpPr/>
            <p:nvPr/>
          </p:nvGrpSpPr>
          <p:grpSpPr>
            <a:xfrm rot="10800000">
              <a:off x="5910226" y="2866027"/>
              <a:ext cx="601805" cy="208512"/>
              <a:chOff x="3007362" y="2448560"/>
              <a:chExt cx="1437640" cy="4673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CB7E649-9786-E444-A7DB-0C5FE0839A31}"/>
                  </a:ext>
                </a:extLst>
              </p:cNvPr>
              <p:cNvSpPr/>
              <p:nvPr/>
            </p:nvSpPr>
            <p:spPr>
              <a:xfrm>
                <a:off x="3007362" y="2448560"/>
                <a:ext cx="1437640" cy="467360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BA2A49-4AE5-7A4C-9799-BD5C0CA7B8F3}"/>
                  </a:ext>
                </a:extLst>
              </p:cNvPr>
              <p:cNvSpPr/>
              <p:nvPr/>
            </p:nvSpPr>
            <p:spPr>
              <a:xfrm>
                <a:off x="3082290" y="25120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3444723-B23C-0D47-8431-C30845DE29B6}"/>
                  </a:ext>
                </a:extLst>
              </p:cNvPr>
              <p:cNvSpPr/>
              <p:nvPr/>
            </p:nvSpPr>
            <p:spPr>
              <a:xfrm>
                <a:off x="3517900" y="25120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945FC3A-16F1-C543-AB44-81B99B383C3B}"/>
                  </a:ext>
                </a:extLst>
              </p:cNvPr>
              <p:cNvSpPr/>
              <p:nvPr/>
            </p:nvSpPr>
            <p:spPr>
              <a:xfrm>
                <a:off x="3953510" y="2524760"/>
                <a:ext cx="360680" cy="340360"/>
              </a:xfrm>
              <a:prstGeom prst="ellips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1D46886-86B9-EC4E-ABBB-66C153178A10}"/>
                    </a:ext>
                  </a:extLst>
                </p:cNvPr>
                <p:cNvSpPr txBox="1"/>
                <p:nvPr/>
              </p:nvSpPr>
              <p:spPr>
                <a:xfrm>
                  <a:off x="6351023" y="3103842"/>
                  <a:ext cx="451178" cy="3302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1D46886-86B9-EC4E-ABBB-66C153178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023" y="3103842"/>
                  <a:ext cx="451178" cy="330206"/>
                </a:xfrm>
                <a:prstGeom prst="rect">
                  <a:avLst/>
                </a:prstGeom>
                <a:blipFill>
                  <a:blip r:embed="rId8"/>
                  <a:stretch>
                    <a:fillRect l="-18919" t="-3704" r="-37838"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290D64C-1F31-4E46-99EC-8131ACC8F21E}"/>
                    </a:ext>
                  </a:extLst>
                </p:cNvPr>
                <p:cNvSpPr txBox="1"/>
                <p:nvPr/>
              </p:nvSpPr>
              <p:spPr>
                <a:xfrm>
                  <a:off x="5401220" y="1932917"/>
                  <a:ext cx="451177" cy="330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B290D64C-1F31-4E46-99EC-8131ACC8F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220" y="1932917"/>
                  <a:ext cx="451177" cy="330111"/>
                </a:xfrm>
                <a:prstGeom prst="rect">
                  <a:avLst/>
                </a:prstGeom>
                <a:blipFill>
                  <a:blip r:embed="rId9"/>
                  <a:stretch>
                    <a:fillRect l="-18919" t="-3704" r="-37838" b="-5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C5544A9-B290-2249-B756-3B28F1350A93}"/>
                </a:ext>
              </a:extLst>
            </p:cNvPr>
            <p:cNvCxnSpPr>
              <a:stCxn id="105" idx="0"/>
              <a:endCxn id="87" idx="0"/>
            </p:cNvCxnSpPr>
            <p:nvPr/>
          </p:nvCxnSpPr>
          <p:spPr>
            <a:xfrm flipH="1">
              <a:off x="5579687" y="2590444"/>
              <a:ext cx="48858" cy="141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0C39372-2D1F-3249-BC5C-DE7A0B585221}"/>
                </a:ext>
              </a:extLst>
            </p:cNvPr>
            <p:cNvCxnSpPr>
              <a:cxnSpLocks/>
              <a:stCxn id="110" idx="0"/>
              <a:endCxn id="101" idx="0"/>
            </p:cNvCxnSpPr>
            <p:nvPr/>
          </p:nvCxnSpPr>
          <p:spPr>
            <a:xfrm flipH="1">
              <a:off x="6123406" y="3074539"/>
              <a:ext cx="87724" cy="1150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D437419-4161-5B4E-8EAB-14184AE08403}"/>
                </a:ext>
              </a:extLst>
            </p:cNvPr>
            <p:cNvGrpSpPr/>
            <p:nvPr/>
          </p:nvGrpSpPr>
          <p:grpSpPr>
            <a:xfrm>
              <a:off x="6814924" y="2521801"/>
              <a:ext cx="564175" cy="418981"/>
              <a:chOff x="11702598" y="2507520"/>
              <a:chExt cx="766431" cy="569186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E0405BB-0D65-2542-A418-F7B562F3C57F}"/>
                  </a:ext>
                </a:extLst>
              </p:cNvPr>
              <p:cNvSpPr/>
              <p:nvPr/>
            </p:nvSpPr>
            <p:spPr>
              <a:xfrm>
                <a:off x="11830066" y="2548743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2181548-280E-8548-8FE8-EAE02545DC15}"/>
                  </a:ext>
                </a:extLst>
              </p:cNvPr>
              <p:cNvSpPr/>
              <p:nvPr/>
            </p:nvSpPr>
            <p:spPr>
              <a:xfrm>
                <a:off x="11830066" y="2745785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8FBEA75-6C0A-D64C-B0A1-94CBA6541772}"/>
                  </a:ext>
                </a:extLst>
              </p:cNvPr>
              <p:cNvSpPr/>
              <p:nvPr/>
            </p:nvSpPr>
            <p:spPr>
              <a:xfrm>
                <a:off x="11830065" y="2941236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EF07400-7E0B-B04F-89A0-781AD7C3CD38}"/>
                  </a:ext>
                </a:extLst>
              </p:cNvPr>
              <p:cNvSpPr/>
              <p:nvPr/>
            </p:nvSpPr>
            <p:spPr>
              <a:xfrm>
                <a:off x="12037240" y="2545284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4685967-11B9-6E45-90DF-51915F5CD1A7}"/>
                  </a:ext>
                </a:extLst>
              </p:cNvPr>
              <p:cNvSpPr/>
              <p:nvPr/>
            </p:nvSpPr>
            <p:spPr>
              <a:xfrm>
                <a:off x="12037240" y="2742326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767F4C3-7C09-1F4E-AC7A-3A985F9C4E7A}"/>
                  </a:ext>
                </a:extLst>
              </p:cNvPr>
              <p:cNvSpPr/>
              <p:nvPr/>
            </p:nvSpPr>
            <p:spPr>
              <a:xfrm>
                <a:off x="12037239" y="2937777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2EAA38F-14F6-FA4F-990B-A8A3B4192A12}"/>
                  </a:ext>
                </a:extLst>
              </p:cNvPr>
              <p:cNvSpPr/>
              <p:nvPr/>
            </p:nvSpPr>
            <p:spPr>
              <a:xfrm>
                <a:off x="12244229" y="2545284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9F0F7D0-0224-8C40-B6F1-309B3CD2B8D7}"/>
                  </a:ext>
                </a:extLst>
              </p:cNvPr>
              <p:cNvSpPr/>
              <p:nvPr/>
            </p:nvSpPr>
            <p:spPr>
              <a:xfrm>
                <a:off x="12244229" y="2742326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B5A769B-B470-9D43-A375-0F91F455EE2A}"/>
                  </a:ext>
                </a:extLst>
              </p:cNvPr>
              <p:cNvSpPr/>
              <p:nvPr/>
            </p:nvSpPr>
            <p:spPr>
              <a:xfrm>
                <a:off x="12244228" y="2937777"/>
                <a:ext cx="108727" cy="108727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Left Bracket 127">
                <a:extLst>
                  <a:ext uri="{FF2B5EF4-FFF2-40B4-BE49-F238E27FC236}">
                    <a16:creationId xmlns:a16="http://schemas.microsoft.com/office/drawing/2014/main" id="{068234B9-4422-3247-8BCA-618A5D1041A2}"/>
                  </a:ext>
                </a:extLst>
              </p:cNvPr>
              <p:cNvSpPr/>
              <p:nvPr/>
            </p:nvSpPr>
            <p:spPr>
              <a:xfrm>
                <a:off x="11702598" y="2516671"/>
                <a:ext cx="51878" cy="56003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Left Bracket 128">
                <a:extLst>
                  <a:ext uri="{FF2B5EF4-FFF2-40B4-BE49-F238E27FC236}">
                    <a16:creationId xmlns:a16="http://schemas.microsoft.com/office/drawing/2014/main" id="{9E3B0972-B4B7-2E42-BB0F-943D37FF7541}"/>
                  </a:ext>
                </a:extLst>
              </p:cNvPr>
              <p:cNvSpPr/>
              <p:nvPr/>
            </p:nvSpPr>
            <p:spPr>
              <a:xfrm rot="10800000">
                <a:off x="12417151" y="2507520"/>
                <a:ext cx="51878" cy="56003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5504C03-ADE1-1A41-BEB3-C50D6F6003EE}"/>
                </a:ext>
              </a:extLst>
            </p:cNvPr>
            <p:cNvGrpSpPr/>
            <p:nvPr/>
          </p:nvGrpSpPr>
          <p:grpSpPr>
            <a:xfrm>
              <a:off x="7692261" y="2130784"/>
              <a:ext cx="1373915" cy="1264588"/>
              <a:chOff x="986643" y="524140"/>
              <a:chExt cx="1866462" cy="171794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5B0F3DC-9D68-354F-B21F-08009A1EFE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12F30DD-D53D-0A49-96CD-B80A100520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8F5BAEE-9CA0-0443-943B-06A01B746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C2B63CE-88B2-FA46-A9DB-9A067CCFB1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CDE7458-84F9-264D-84D2-47E21B96BD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6EE8DD5-3D2A-E64B-B8A9-46D9D7469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70D01FB-2E7E-C04F-870F-3C45AF3D3C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4DB487D-006B-484D-80C4-99FA6809A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CC1EC54-D5BF-7F41-ACA5-8B5531EEA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C152950-A560-AF48-ACF6-FA9C1E918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94BB05-03A7-E047-8A56-C57154E14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86A4213-C888-9B42-A8FE-5E5D109C3B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AD1050FE-1800-F641-B303-58F58DB614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4EAB4BF-8849-514B-88DF-59E78403B3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ED77C92-206B-1B40-A85A-60CC2311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EA0A655-F1AD-1849-B655-5780416677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8FC4EAE-36BA-BC42-BE28-ED6A0A7FC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572F4BE-E62A-C741-8100-84A213A62922}"/>
                    </a:ext>
                  </a:extLst>
                </p:cNvPr>
                <p:cNvSpPr txBox="1"/>
                <p:nvPr/>
              </p:nvSpPr>
              <p:spPr>
                <a:xfrm>
                  <a:off x="8414585" y="1518797"/>
                  <a:ext cx="651114" cy="4531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1∗</m:t>
                            </m:r>
                          </m:sup>
                        </m:s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572F4BE-E62A-C741-8100-84A213A62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585" y="1518797"/>
                  <a:ext cx="651114" cy="453113"/>
                </a:xfrm>
                <a:prstGeom prst="rect">
                  <a:avLst/>
                </a:prstGeom>
                <a:blipFill>
                  <a:blip r:embed="rId10"/>
                  <a:stretch>
                    <a:fillRect l="-32692" t="-2857" r="-26923" b="-7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E83C229-1168-D54B-95C7-0C9612317784}"/>
                    </a:ext>
                  </a:extLst>
                </p:cNvPr>
                <p:cNvSpPr txBox="1"/>
                <p:nvPr/>
              </p:nvSpPr>
              <p:spPr>
                <a:xfrm>
                  <a:off x="6823437" y="2097102"/>
                  <a:ext cx="651350" cy="374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(1, 2)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E83C229-1168-D54B-95C7-0C9612317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437" y="2097102"/>
                  <a:ext cx="651350" cy="374384"/>
                </a:xfrm>
                <a:prstGeom prst="rect">
                  <a:avLst/>
                </a:prstGeom>
                <a:blipFill>
                  <a:blip r:embed="rId11"/>
                  <a:stretch>
                    <a:fillRect l="-15094" t="-3226" r="-35849" b="-548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52BAB28-5C3D-7C48-A33B-EA703D4B790D}"/>
                </a:ext>
              </a:extLst>
            </p:cNvPr>
            <p:cNvGrpSpPr/>
            <p:nvPr/>
          </p:nvGrpSpPr>
          <p:grpSpPr>
            <a:xfrm>
              <a:off x="7647563" y="1967309"/>
              <a:ext cx="1283162" cy="1288220"/>
              <a:chOff x="10005797" y="1937194"/>
              <a:chExt cx="1743174" cy="1750046"/>
            </a:xfrm>
            <a:solidFill>
              <a:srgbClr val="92D050">
                <a:alpha val="99000"/>
              </a:srgbClr>
            </a:solidFill>
            <a:effectLst/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D4E4916-CA8D-594B-9C0D-C4A90EF893CA}"/>
                  </a:ext>
                </a:extLst>
              </p:cNvPr>
              <p:cNvSpPr/>
              <p:nvPr/>
            </p:nvSpPr>
            <p:spPr>
              <a:xfrm>
                <a:off x="10009070" y="2147241"/>
                <a:ext cx="90319" cy="27937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3D83C9A4-7CE6-7B4C-873C-910365DCFF8F}"/>
                  </a:ext>
                </a:extLst>
              </p:cNvPr>
              <p:cNvSpPr/>
              <p:nvPr/>
            </p:nvSpPr>
            <p:spPr>
              <a:xfrm>
                <a:off x="10005797" y="3093326"/>
                <a:ext cx="89181" cy="190577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0CEC820E-0FFC-394E-90A4-FE3123C2659D}"/>
                  </a:ext>
                </a:extLst>
              </p:cNvPr>
              <p:cNvSpPr/>
              <p:nvPr/>
            </p:nvSpPr>
            <p:spPr>
              <a:xfrm>
                <a:off x="10525955" y="2481207"/>
                <a:ext cx="91514" cy="50119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F490813-B42B-BF41-835E-A397BD438427}"/>
                  </a:ext>
                </a:extLst>
              </p:cNvPr>
              <p:cNvSpPr/>
              <p:nvPr/>
            </p:nvSpPr>
            <p:spPr>
              <a:xfrm>
                <a:off x="10826925" y="1937194"/>
                <a:ext cx="90319" cy="27937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6EAD0E1A-56E3-9448-A4E5-C6B5C6BF1D28}"/>
                  </a:ext>
                </a:extLst>
              </p:cNvPr>
              <p:cNvSpPr/>
              <p:nvPr/>
            </p:nvSpPr>
            <p:spPr>
              <a:xfrm>
                <a:off x="11274548" y="3337699"/>
                <a:ext cx="90319" cy="279371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DCF1EF7-6EFA-B641-A581-51B7A6542E1E}"/>
                  </a:ext>
                </a:extLst>
              </p:cNvPr>
              <p:cNvSpPr/>
              <p:nvPr/>
            </p:nvSpPr>
            <p:spPr>
              <a:xfrm>
                <a:off x="11161762" y="2694850"/>
                <a:ext cx="89181" cy="190577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B586421-3D13-C24C-B845-850F4B99DDCE}"/>
                  </a:ext>
                </a:extLst>
              </p:cNvPr>
              <p:cNvSpPr/>
              <p:nvPr/>
            </p:nvSpPr>
            <p:spPr>
              <a:xfrm>
                <a:off x="11659790" y="2184682"/>
                <a:ext cx="89181" cy="190577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CF7DA39-B11E-3146-924E-8ACD27FFD432}"/>
                  </a:ext>
                </a:extLst>
              </p:cNvPr>
              <p:cNvSpPr/>
              <p:nvPr/>
            </p:nvSpPr>
            <p:spPr>
              <a:xfrm>
                <a:off x="10542326" y="3496663"/>
                <a:ext cx="89181" cy="190577"/>
              </a:xfrm>
              <a:prstGeom prst="rect">
                <a:avLst/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Left Brace 158">
              <a:extLst>
                <a:ext uri="{FF2B5EF4-FFF2-40B4-BE49-F238E27FC236}">
                  <a16:creationId xmlns:a16="http://schemas.microsoft.com/office/drawing/2014/main" id="{D31D8A40-FBCE-9B49-9BA0-2F58B3D94042}"/>
                </a:ext>
              </a:extLst>
            </p:cNvPr>
            <p:cNvSpPr/>
            <p:nvPr/>
          </p:nvSpPr>
          <p:spPr>
            <a:xfrm rot="16200000">
              <a:off x="4549075" y="1610935"/>
              <a:ext cx="190164" cy="397258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A92CE57-3AF7-574B-97B9-AA8E3FBBB835}"/>
                </a:ext>
              </a:extLst>
            </p:cNvPr>
            <p:cNvSpPr txBox="1"/>
            <p:nvPr/>
          </p:nvSpPr>
          <p:spPr>
            <a:xfrm>
              <a:off x="4204223" y="3577385"/>
              <a:ext cx="1249836" cy="339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S2V Module</a:t>
              </a:r>
            </a:p>
          </p:txBody>
        </p:sp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03DC7E4F-96EF-F24A-9B11-D4F0E63D255A}"/>
                </a:ext>
              </a:extLst>
            </p:cNvPr>
            <p:cNvSpPr/>
            <p:nvPr/>
          </p:nvSpPr>
          <p:spPr>
            <a:xfrm rot="16200000">
              <a:off x="7868032" y="2494645"/>
              <a:ext cx="194526" cy="220080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6E1D1B9-0024-424E-84BB-61332AB49BB7}"/>
                    </a:ext>
                  </a:extLst>
                </p:cNvPr>
                <p:cNvSpPr txBox="1"/>
                <p:nvPr/>
              </p:nvSpPr>
              <p:spPr>
                <a:xfrm>
                  <a:off x="7538274" y="3557866"/>
                  <a:ext cx="1018182" cy="339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1∗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value</a:t>
                  </a: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6E1D1B9-0024-424E-84BB-61332AB49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274" y="3557866"/>
                  <a:ext cx="1018182" cy="339835"/>
                </a:xfrm>
                <a:prstGeom prst="rect">
                  <a:avLst/>
                </a:prstGeom>
                <a:blipFill>
                  <a:blip r:embed="rId12"/>
                  <a:stretch>
                    <a:fillRect l="-3704" t="-7143" r="-41975" b="-7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F4E3E0A-25B3-664B-B442-41A9BAD88F51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9191670" y="2711657"/>
              <a:ext cx="332239" cy="24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0F5DF-BF5E-6C49-93A2-9ECF9A4BCDE6}"/>
              </a:ext>
            </a:extLst>
          </p:cNvPr>
          <p:cNvGrpSpPr/>
          <p:nvPr/>
        </p:nvGrpSpPr>
        <p:grpSpPr>
          <a:xfrm>
            <a:off x="2204539" y="4046113"/>
            <a:ext cx="8534536" cy="2680238"/>
            <a:chOff x="14822122" y="1302908"/>
            <a:chExt cx="10562262" cy="3317036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9B12FE20-3CCD-A245-8A68-4EA1FF65786D}"/>
                </a:ext>
              </a:extLst>
            </p:cNvPr>
            <p:cNvSpPr/>
            <p:nvPr/>
          </p:nvSpPr>
          <p:spPr>
            <a:xfrm>
              <a:off x="15223520" y="1302908"/>
              <a:ext cx="4723933" cy="3290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0554D86-2F38-234F-A8BC-FA2CA2167220}"/>
                </a:ext>
              </a:extLst>
            </p:cNvPr>
            <p:cNvSpPr txBox="1"/>
            <p:nvPr/>
          </p:nvSpPr>
          <p:spPr>
            <a:xfrm>
              <a:off x="15497146" y="2394424"/>
              <a:ext cx="9637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4400" dirty="0"/>
                <a:t>……</a:t>
              </a:r>
              <a:endParaRPr lang="en-US" sz="4400" dirty="0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256EBE8-22AC-9643-AC79-694BD998D27A}"/>
                </a:ext>
              </a:extLst>
            </p:cNvPr>
            <p:cNvGrpSpPr/>
            <p:nvPr/>
          </p:nvGrpSpPr>
          <p:grpSpPr>
            <a:xfrm>
              <a:off x="16718646" y="2697671"/>
              <a:ext cx="766431" cy="569186"/>
              <a:chOff x="11702598" y="2507520"/>
              <a:chExt cx="766431" cy="569186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A42195AE-1A1E-3A47-9D57-7B07711458FF}"/>
                  </a:ext>
                </a:extLst>
              </p:cNvPr>
              <p:cNvSpPr/>
              <p:nvPr/>
            </p:nvSpPr>
            <p:spPr>
              <a:xfrm>
                <a:off x="11830066" y="2548743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E929F35-D731-8143-A68E-3D4F2E1E9FB1}"/>
                  </a:ext>
                </a:extLst>
              </p:cNvPr>
              <p:cNvSpPr/>
              <p:nvPr/>
            </p:nvSpPr>
            <p:spPr>
              <a:xfrm>
                <a:off x="11830066" y="2745785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0A69F4C3-81E2-164E-89F2-AFB2A23C6FE4}"/>
                  </a:ext>
                </a:extLst>
              </p:cNvPr>
              <p:cNvSpPr/>
              <p:nvPr/>
            </p:nvSpPr>
            <p:spPr>
              <a:xfrm>
                <a:off x="11830065" y="2941236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40184C0B-7577-D44F-9B55-5F33F1AB0E0F}"/>
                  </a:ext>
                </a:extLst>
              </p:cNvPr>
              <p:cNvSpPr/>
              <p:nvPr/>
            </p:nvSpPr>
            <p:spPr>
              <a:xfrm>
                <a:off x="12037240" y="2545284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69A1B48-A3F2-8A45-B88F-1C114F1FCC70}"/>
                  </a:ext>
                </a:extLst>
              </p:cNvPr>
              <p:cNvSpPr/>
              <p:nvPr/>
            </p:nvSpPr>
            <p:spPr>
              <a:xfrm>
                <a:off x="12037240" y="2742326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7F9F3E5-FBD7-AC4A-B8FD-1A5211CCAE02}"/>
                  </a:ext>
                </a:extLst>
              </p:cNvPr>
              <p:cNvSpPr/>
              <p:nvPr/>
            </p:nvSpPr>
            <p:spPr>
              <a:xfrm>
                <a:off x="12037239" y="2937777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5A4FE26-44F6-9544-905A-1BAE6924CBDA}"/>
                  </a:ext>
                </a:extLst>
              </p:cNvPr>
              <p:cNvSpPr/>
              <p:nvPr/>
            </p:nvSpPr>
            <p:spPr>
              <a:xfrm>
                <a:off x="12244229" y="2545284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EE466358-603D-7D44-8D5B-AE8F8E3BA8C5}"/>
                  </a:ext>
                </a:extLst>
              </p:cNvPr>
              <p:cNvSpPr/>
              <p:nvPr/>
            </p:nvSpPr>
            <p:spPr>
              <a:xfrm>
                <a:off x="12244229" y="2742326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4CA9965-0E13-DF43-A1C7-21C99773851C}"/>
                  </a:ext>
                </a:extLst>
              </p:cNvPr>
              <p:cNvSpPr/>
              <p:nvPr/>
            </p:nvSpPr>
            <p:spPr>
              <a:xfrm>
                <a:off x="12244228" y="2937777"/>
                <a:ext cx="108727" cy="108727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Left Bracket 180">
                <a:extLst>
                  <a:ext uri="{FF2B5EF4-FFF2-40B4-BE49-F238E27FC236}">
                    <a16:creationId xmlns:a16="http://schemas.microsoft.com/office/drawing/2014/main" id="{496C07D2-7AD4-344A-BD44-72BB791D8B5B}"/>
                  </a:ext>
                </a:extLst>
              </p:cNvPr>
              <p:cNvSpPr/>
              <p:nvPr/>
            </p:nvSpPr>
            <p:spPr>
              <a:xfrm>
                <a:off x="11702598" y="2516671"/>
                <a:ext cx="51878" cy="56003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Left Bracket 181">
                <a:extLst>
                  <a:ext uri="{FF2B5EF4-FFF2-40B4-BE49-F238E27FC236}">
                    <a16:creationId xmlns:a16="http://schemas.microsoft.com/office/drawing/2014/main" id="{EF8C0FA6-4556-0A49-94AB-88B7896EF00C}"/>
                  </a:ext>
                </a:extLst>
              </p:cNvPr>
              <p:cNvSpPr/>
              <p:nvPr/>
            </p:nvSpPr>
            <p:spPr>
              <a:xfrm rot="10800000">
                <a:off x="12417151" y="2507520"/>
                <a:ext cx="51878" cy="560035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0B3F99F-8629-8A46-AD5B-39B6695F1877}"/>
                </a:ext>
              </a:extLst>
            </p:cNvPr>
            <p:cNvGrpSpPr/>
            <p:nvPr/>
          </p:nvGrpSpPr>
          <p:grpSpPr>
            <a:xfrm>
              <a:off x="17910508" y="2166475"/>
              <a:ext cx="1866462" cy="1717942"/>
              <a:chOff x="986643" y="524140"/>
              <a:chExt cx="1866462" cy="1717942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3B39B86E-B60A-784B-80FA-C901E972CF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68059507-E325-4B4A-B79F-46ECC6335C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48B1D0AE-0420-534A-85BB-4DAF3B6A0D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AE5D32A-4E89-C44E-9A3A-EB48E50E31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5C36A2C-ED83-334F-BA5D-C0B8A789C5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CBD8262-3FEA-9149-94DE-ABBC3F3655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BB54E5B-3605-2843-8866-B2373D8E3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02654E3-9221-784B-ABC8-B1A40EA5C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4CC5682-9C26-3245-A5A5-12CF56A7C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E2450A-2E31-A242-B8FD-EF9D2B00B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D63D2E0F-F170-E348-9C3D-611862180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E2F5F866-5BD2-9647-A3FA-5F66A1BA2B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CBC287A-9520-B543-935B-99E30B280E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975762F-3F18-AD4D-B91B-A35BA99958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A2636579-6EE4-964A-98CE-92773E1F0E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DD9ED24-3AF2-9047-AC17-665361D1E6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E3DC085-EDC6-A84C-831F-2717516BF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8A39D370-4A69-3F44-AE95-1727C24FF8F8}"/>
                    </a:ext>
                  </a:extLst>
                </p:cNvPr>
                <p:cNvSpPr txBox="1"/>
                <p:nvPr/>
              </p:nvSpPr>
              <p:spPr>
                <a:xfrm>
                  <a:off x="18891784" y="1335091"/>
                  <a:ext cx="89550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</m:sup>
                        </m:sSup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8A39D370-4A69-3F44-AE95-1727C24FF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1784" y="1335091"/>
                  <a:ext cx="895502" cy="615553"/>
                </a:xfrm>
                <a:prstGeom prst="rect">
                  <a:avLst/>
                </a:prstGeom>
                <a:blipFill>
                  <a:blip r:embed="rId13"/>
                  <a:stretch>
                    <a:fillRect l="-29825" r="-15789" b="-5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9A5B8F0-0590-8E4D-A1B0-865B2DD8DDA5}"/>
                    </a:ext>
                  </a:extLst>
                </p:cNvPr>
                <p:cNvSpPr txBox="1"/>
                <p:nvPr/>
              </p:nvSpPr>
              <p:spPr>
                <a:xfrm>
                  <a:off x="16730211" y="2120718"/>
                  <a:ext cx="884858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(1, 2)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89A5B8F0-0590-8E4D-A1B0-865B2DD8D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30211" y="2120718"/>
                  <a:ext cx="884858" cy="523157"/>
                </a:xfrm>
                <a:prstGeom prst="rect">
                  <a:avLst/>
                </a:prstGeom>
                <a:blipFill>
                  <a:blip r:embed="rId14"/>
                  <a:stretch>
                    <a:fillRect l="-14035" t="-2941" r="-26316" b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AC704C6B-2B82-7243-A63A-13D3BD633A96}"/>
                </a:ext>
              </a:extLst>
            </p:cNvPr>
            <p:cNvGrpSpPr/>
            <p:nvPr/>
          </p:nvGrpSpPr>
          <p:grpSpPr>
            <a:xfrm>
              <a:off x="17849786" y="1677694"/>
              <a:ext cx="1743174" cy="2020479"/>
              <a:chOff x="17746598" y="1703093"/>
              <a:chExt cx="1743174" cy="2020479"/>
            </a:xfrm>
            <a:solidFill>
              <a:srgbClr val="FFC000"/>
            </a:solidFill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F4B25DD-065D-C647-B820-8EFEFD9A83C3}"/>
                  </a:ext>
                </a:extLst>
              </p:cNvPr>
              <p:cNvSpPr/>
              <p:nvPr/>
            </p:nvSpPr>
            <p:spPr>
              <a:xfrm>
                <a:off x="17749871" y="2332241"/>
                <a:ext cx="90319" cy="9144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495BB82-D71D-F540-AD05-460ED3806D6F}"/>
                  </a:ext>
                </a:extLst>
              </p:cNvPr>
              <p:cNvSpPr/>
              <p:nvPr/>
            </p:nvSpPr>
            <p:spPr>
              <a:xfrm>
                <a:off x="17746598" y="3030675"/>
                <a:ext cx="89181" cy="27432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542527B9-149F-5343-A56C-6C50623A4A24}"/>
                  </a:ext>
                </a:extLst>
              </p:cNvPr>
              <p:cNvSpPr/>
              <p:nvPr/>
            </p:nvSpPr>
            <p:spPr>
              <a:xfrm>
                <a:off x="18567726" y="1703093"/>
                <a:ext cx="90319" cy="45720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41257C9-7376-3E45-B148-30115C187A6C}"/>
                  </a:ext>
                </a:extLst>
              </p:cNvPr>
              <p:cNvSpPr/>
              <p:nvPr/>
            </p:nvSpPr>
            <p:spPr>
              <a:xfrm>
                <a:off x="19015349" y="3427449"/>
                <a:ext cx="90319" cy="18288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3FBDEDF4-86F8-0A49-8C4D-984960C95DC7}"/>
                  </a:ext>
                </a:extLst>
              </p:cNvPr>
              <p:cNvSpPr/>
              <p:nvPr/>
            </p:nvSpPr>
            <p:spPr>
              <a:xfrm>
                <a:off x="18902563" y="2727450"/>
                <a:ext cx="89181" cy="190577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E1599A0A-3888-FB4F-9708-36A410D7CF90}"/>
                  </a:ext>
                </a:extLst>
              </p:cNvPr>
              <p:cNvSpPr/>
              <p:nvPr/>
            </p:nvSpPr>
            <p:spPr>
              <a:xfrm>
                <a:off x="19400591" y="2064881"/>
                <a:ext cx="89181" cy="27432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800D6A74-0550-6344-8BEC-8A75D5B95829}"/>
                  </a:ext>
                </a:extLst>
              </p:cNvPr>
              <p:cNvSpPr/>
              <p:nvPr/>
            </p:nvSpPr>
            <p:spPr>
              <a:xfrm>
                <a:off x="18283127" y="3357812"/>
                <a:ext cx="89181" cy="365760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Left Brace 210">
              <a:extLst>
                <a:ext uri="{FF2B5EF4-FFF2-40B4-BE49-F238E27FC236}">
                  <a16:creationId xmlns:a16="http://schemas.microsoft.com/office/drawing/2014/main" id="{ED775CB8-0BB1-CB4A-B15C-2EA17CCA6EE9}"/>
                </a:ext>
              </a:extLst>
            </p:cNvPr>
            <p:cNvSpPr/>
            <p:nvPr/>
          </p:nvSpPr>
          <p:spPr>
            <a:xfrm rot="16200000">
              <a:off x="15874094" y="3619921"/>
              <a:ext cx="258338" cy="101223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35EF54F-5F95-5042-9E0F-51F3B49511C1}"/>
                </a:ext>
              </a:extLst>
            </p:cNvPr>
            <p:cNvSpPr txBox="1"/>
            <p:nvPr/>
          </p:nvSpPr>
          <p:spPr>
            <a:xfrm>
              <a:off x="15651033" y="4158232"/>
              <a:ext cx="65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S2V</a:t>
              </a:r>
            </a:p>
          </p:txBody>
        </p:sp>
        <p:sp>
          <p:nvSpPr>
            <p:cNvPr id="213" name="Left Brace 212">
              <a:extLst>
                <a:ext uri="{FF2B5EF4-FFF2-40B4-BE49-F238E27FC236}">
                  <a16:creationId xmlns:a16="http://schemas.microsoft.com/office/drawing/2014/main" id="{9C0B8004-668B-A147-B3B5-4418B191C659}"/>
                </a:ext>
              </a:extLst>
            </p:cNvPr>
            <p:cNvSpPr/>
            <p:nvPr/>
          </p:nvSpPr>
          <p:spPr>
            <a:xfrm rot="16200000">
              <a:off x="18190635" y="2628179"/>
              <a:ext cx="264264" cy="2989794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EFDA2E4-9E7D-D54C-902F-F26A54EA0D1F}"/>
                    </a:ext>
                  </a:extLst>
                </p:cNvPr>
                <p:cNvSpPr txBox="1"/>
                <p:nvPr/>
              </p:nvSpPr>
              <p:spPr>
                <a:xfrm>
                  <a:off x="17742658" y="4131716"/>
                  <a:ext cx="138980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2∗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value</a:t>
                  </a: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EFDA2E4-9E7D-D54C-902F-F26A54EA0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42658" y="4131716"/>
                  <a:ext cx="1389804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2222" t="-10000" r="-30000" b="-5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DB75F3D-6BA9-5745-BB06-C516A7A0B1B4}"/>
                </a:ext>
              </a:extLst>
            </p:cNvPr>
            <p:cNvGrpSpPr/>
            <p:nvPr/>
          </p:nvGrpSpPr>
          <p:grpSpPr>
            <a:xfrm>
              <a:off x="20520913" y="2186415"/>
              <a:ext cx="1866462" cy="1717942"/>
              <a:chOff x="986643" y="524140"/>
              <a:chExt cx="1866462" cy="1717942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3353D27D-C674-3A49-9FFD-7B0FEAFFBE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F2622E1-5589-224E-B31D-543ACBF116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7F15A466-79B0-C843-BAEC-0F7443770F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97F0A13-E006-1B47-8894-BF60284B7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9615862-6509-B742-8430-CC41965895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4550884F-1940-B747-8DB3-F30B19490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8C3FF01A-C01C-B64A-9032-96935279E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98D1F392-256C-8448-A20A-A06FBA253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0BDE1AE4-75A3-5D48-8C5C-5B7613FD8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8A83F93-3BFB-D84C-95C4-0EF9A6DA7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E2A72EA-6CD1-1746-9B76-97A27F681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455F4268-973B-E14C-B40C-6A6ADCB3F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3AEE60FD-A8F0-9448-9A5E-B0BD5FED7D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DE17066C-A20A-334E-97A6-A556E669B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69C096A-CD32-534A-B804-FA2B035618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E81403A-C12E-F74D-9839-B76FDBF0DA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FC681EDA-584A-0944-9D58-AE991F602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1D101842-3D26-6348-94DB-973D9DCB9574}"/>
                    </a:ext>
                  </a:extLst>
                </p:cNvPr>
                <p:cNvSpPr txBox="1"/>
                <p:nvPr/>
              </p:nvSpPr>
              <p:spPr>
                <a:xfrm>
                  <a:off x="20106491" y="3903914"/>
                  <a:ext cx="3234027" cy="7160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argmax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</m:sup>
                            </m:sSup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1D101842-3D26-6348-94DB-973D9DCB9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6491" y="3903914"/>
                  <a:ext cx="3234027" cy="716030"/>
                </a:xfrm>
                <a:prstGeom prst="rect">
                  <a:avLst/>
                </a:prstGeom>
                <a:blipFill>
                  <a:blip r:embed="rId16"/>
                  <a:stretch>
                    <a:fillRect l="-483" r="-21256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09A30B1-5F46-0B4E-AD41-B075C458DAA4}"/>
                    </a:ext>
                  </a:extLst>
                </p:cNvPr>
                <p:cNvSpPr/>
                <p:nvPr/>
              </p:nvSpPr>
              <p:spPr>
                <a:xfrm>
                  <a:off x="21280662" y="1703901"/>
                  <a:ext cx="761170" cy="5536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09A30B1-5F46-0B4E-AD41-B075C458DA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0662" y="1703901"/>
                  <a:ext cx="761170" cy="553678"/>
                </a:xfrm>
                <a:prstGeom prst="rect">
                  <a:avLst/>
                </a:prstGeom>
                <a:blipFill>
                  <a:blip r:embed="rId17"/>
                  <a:stretch>
                    <a:fillRect r="-10204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76B8A444-6ABD-F94E-B129-79633FC6F86C}"/>
                </a:ext>
              </a:extLst>
            </p:cNvPr>
            <p:cNvGrpSpPr/>
            <p:nvPr/>
          </p:nvGrpSpPr>
          <p:grpSpPr>
            <a:xfrm>
              <a:off x="23409256" y="2152821"/>
              <a:ext cx="1866462" cy="1717942"/>
              <a:chOff x="986643" y="524140"/>
              <a:chExt cx="1866462" cy="1717942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0386889-DE73-C54C-B18C-80F9FA237B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0016" y="789465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4146EE17-7813-E54E-9083-EC7A9520C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8171" y="1334562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33AAE75-36D1-8C46-9A9B-7FA94B3F8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934" y="52414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1160DE9-5A3B-D246-AC30-086313F3F1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6643" y="1650324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31BD9E0-8279-C544-8998-CA487803BE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9981" y="2013482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8D8CD29B-10B7-D349-8BD2-B0C85B21A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0681" y="1263076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2C0524E-3823-8C46-A901-6C4AF9D68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5138" y="984587"/>
                <a:ext cx="346511" cy="38345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E59D082-AA3B-394E-BD8D-37B2B3D2A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234" y="752740"/>
                <a:ext cx="280747" cy="510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20ADCD8-E37E-A74E-9305-BDF38A946E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8534" y="638440"/>
                <a:ext cx="589449" cy="12069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06008245-F4ED-F745-BBDC-1F09D44AE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471" y="1563162"/>
                <a:ext cx="31810" cy="45032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266B05B4-484C-BD42-B0D9-148308DB1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765" y="1845446"/>
                <a:ext cx="368216" cy="28233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89F39F1C-9E3C-E445-B7F8-5BB0521084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0943" y="1018065"/>
                <a:ext cx="23373" cy="63225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C036441-4013-E44B-85C7-EEE01F8432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24505" y="72565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BAE51DB9-C8EB-F24C-B150-2538C99248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803" y="920779"/>
                <a:ext cx="342180" cy="37577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DC3CBE9B-C6CE-E746-B80F-3AC398C43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6771" y="1377376"/>
                <a:ext cx="373910" cy="7148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97C0BE9-EEEF-AA4B-A776-8225899029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6812" y="1956817"/>
                <a:ext cx="228600" cy="228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4FE1D88C-D389-8A43-9955-F229B884C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4981" y="1491676"/>
                <a:ext cx="136131" cy="46514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E680210-FFBA-984A-87DC-8BA793728820}"/>
                    </a:ext>
                  </a:extLst>
                </p:cNvPr>
                <p:cNvSpPr/>
                <p:nvPr/>
              </p:nvSpPr>
              <p:spPr>
                <a:xfrm>
                  <a:off x="23727335" y="2306892"/>
                  <a:ext cx="5432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EE680210-FFBA-984A-87DC-8BA7937288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7335" y="2306892"/>
                  <a:ext cx="543290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ED3E524-7A43-934E-8DDB-828F1FDFE167}"/>
                </a:ext>
              </a:extLst>
            </p:cNvPr>
            <p:cNvCxnSpPr>
              <a:cxnSpLocks/>
              <a:stCxn id="238" idx="3"/>
              <a:endCxn id="237" idx="0"/>
            </p:cNvCxnSpPr>
            <p:nvPr/>
          </p:nvCxnSpPr>
          <p:spPr>
            <a:xfrm flipH="1">
              <a:off x="24055084" y="2347943"/>
              <a:ext cx="240941" cy="615300"/>
            </a:xfrm>
            <a:prstGeom prst="line">
              <a:avLst/>
            </a:prstGeom>
            <a:ln w="635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Rounded Rectangle 254">
              <a:extLst>
                <a:ext uri="{FF2B5EF4-FFF2-40B4-BE49-F238E27FC236}">
                  <a16:creationId xmlns:a16="http://schemas.microsoft.com/office/drawing/2014/main" id="{58402568-1AF0-B64D-A07C-04BFC3D2837A}"/>
                </a:ext>
              </a:extLst>
            </p:cNvPr>
            <p:cNvSpPr/>
            <p:nvPr/>
          </p:nvSpPr>
          <p:spPr>
            <a:xfrm>
              <a:off x="23207666" y="1913123"/>
              <a:ext cx="2176718" cy="215095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7176285-590F-2B4A-8693-41D99DB30955}"/>
                    </a:ext>
                  </a:extLst>
                </p:cNvPr>
                <p:cNvSpPr/>
                <p:nvPr/>
              </p:nvSpPr>
              <p:spPr>
                <a:xfrm>
                  <a:off x="23271201" y="1874019"/>
                  <a:ext cx="8002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C7176285-590F-2B4A-8693-41D99DB30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1201" y="1874019"/>
                  <a:ext cx="800284" cy="461665"/>
                </a:xfrm>
                <a:prstGeom prst="rect">
                  <a:avLst/>
                </a:prstGeom>
                <a:blipFill>
                  <a:blip r:embed="rId19"/>
                  <a:stretch>
                    <a:fillRect r="-576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DBABEA53-2248-1046-BFD9-1439435B9413}"/>
                </a:ext>
              </a:extLst>
            </p:cNvPr>
            <p:cNvCxnSpPr>
              <a:cxnSpLocks/>
              <a:endCxn id="169" idx="1"/>
            </p:cNvCxnSpPr>
            <p:nvPr/>
          </p:nvCxnSpPr>
          <p:spPr>
            <a:xfrm flipV="1">
              <a:off x="14822122" y="2948144"/>
              <a:ext cx="401398" cy="18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EC2C9ED9-34C7-0443-8992-FF4DFD1CC89E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19947453" y="2948144"/>
              <a:ext cx="401398" cy="9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5F562BD5-60A7-644A-9A3B-F8326930D59D}"/>
                </a:ext>
              </a:extLst>
            </p:cNvPr>
            <p:cNvCxnSpPr>
              <a:cxnSpLocks/>
              <a:endCxn id="255" idx="1"/>
            </p:cNvCxnSpPr>
            <p:nvPr/>
          </p:nvCxnSpPr>
          <p:spPr>
            <a:xfrm>
              <a:off x="22742010" y="2988602"/>
              <a:ext cx="4656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01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21" y="-47462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BD101-4072-214E-B094-B4CBF0E8A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86" y="1061533"/>
            <a:ext cx="7380027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F2523-EBB9-9142-84D0-C4398E11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51" y="3961478"/>
            <a:ext cx="7824862" cy="27459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6C968C-1F0F-4D42-A7CA-33FCAC341B8B}"/>
              </a:ext>
            </a:extLst>
          </p:cNvPr>
          <p:cNvCxnSpPr/>
          <p:nvPr/>
        </p:nvCxnSpPr>
        <p:spPr>
          <a:xfrm>
            <a:off x="309736" y="3591142"/>
            <a:ext cx="1163327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4833D-CC0B-2044-B2B4-56BB4C2709E9}"/>
              </a:ext>
            </a:extLst>
          </p:cNvPr>
          <p:cNvSpPr txBox="1"/>
          <p:nvPr/>
        </p:nvSpPr>
        <p:spPr>
          <a:xfrm>
            <a:off x="309736" y="1503999"/>
            <a:ext cx="3893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Synthetic:</a:t>
            </a:r>
          </a:p>
          <a:p>
            <a:r>
              <a:rPr lang="en-US" sz="3200" dirty="0"/>
              <a:t>Classify # components</a:t>
            </a:r>
          </a:p>
          <a:p>
            <a:r>
              <a:rPr lang="en-US" sz="3200" dirty="0"/>
              <a:t>In a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C3ED3-67F4-0B41-A25C-3976B06BF45F}"/>
              </a:ext>
            </a:extLst>
          </p:cNvPr>
          <p:cNvSpPr txBox="1"/>
          <p:nvPr/>
        </p:nvSpPr>
        <p:spPr>
          <a:xfrm>
            <a:off x="309736" y="4523365"/>
            <a:ext cx="3306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Real-world:</a:t>
            </a:r>
          </a:p>
          <a:p>
            <a:r>
              <a:rPr lang="en-US" sz="3200" dirty="0"/>
              <a:t>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5676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21" y="-47462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B17FC-A69B-104E-AD7C-BFDF4B2F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1" y="1278101"/>
            <a:ext cx="11595100" cy="303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51E2C8-CAAF-6247-B8DF-BA40A6DAF6B8}"/>
              </a:ext>
            </a:extLst>
          </p:cNvPr>
          <p:cNvSpPr txBox="1"/>
          <p:nvPr/>
        </p:nvSpPr>
        <p:spPr>
          <a:xfrm>
            <a:off x="623039" y="4343560"/>
            <a:ext cx="1119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Attack solution proposed by RL, which connects two distant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04868-692D-0743-866F-AC7F322001A1}"/>
              </a:ext>
            </a:extLst>
          </p:cNvPr>
          <p:cNvSpPr txBox="1"/>
          <p:nvPr/>
        </p:nvSpPr>
        <p:spPr>
          <a:xfrm>
            <a:off x="550721" y="5346576"/>
            <a:ext cx="9733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**finding: the existing graph neural nets are not efficient </a:t>
            </a:r>
          </a:p>
          <a:p>
            <a:r>
              <a:rPr lang="en-US" sz="3200" dirty="0"/>
              <a:t>		at capturing long range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632903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9496"/>
            <a:ext cx="10515600" cy="48274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Representation Learning for Structured Data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Embedding graphical model inference algorithm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Extensions:</a:t>
            </a:r>
          </a:p>
          <a:p>
            <a:pPr lvl="2"/>
            <a:r>
              <a:rPr lang="en-US" sz="2400" dirty="0" err="1">
                <a:solidFill>
                  <a:schemeClr val="accent3"/>
                </a:solidFill>
              </a:rPr>
              <a:t>Kd</a:t>
            </a:r>
            <a:r>
              <a:rPr lang="en-US" sz="2400" dirty="0">
                <a:solidFill>
                  <a:schemeClr val="accent3"/>
                </a:solidFill>
              </a:rPr>
              <a:t>-value prediction</a:t>
            </a:r>
          </a:p>
          <a:p>
            <a:pPr lvl="2"/>
            <a:r>
              <a:rPr lang="en-US" sz="2400" dirty="0">
                <a:solidFill>
                  <a:schemeClr val="accent3"/>
                </a:solidFill>
              </a:rPr>
              <a:t>Large scale graph embedding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Combinatorial Optimization over Structures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Learning to optimize NPC problems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Extensions:</a:t>
            </a:r>
          </a:p>
          <a:p>
            <a:pPr lvl="2"/>
            <a:r>
              <a:rPr lang="en-US" sz="2400" dirty="0">
                <a:solidFill>
                  <a:schemeClr val="accent3"/>
                </a:solidFill>
              </a:rPr>
              <a:t>Graph adversarial attack</a:t>
            </a:r>
          </a:p>
          <a:p>
            <a:pPr lvl="2"/>
            <a:r>
              <a:rPr lang="en-US" sz="2400" b="1" dirty="0">
                <a:solidFill>
                  <a:srgbClr val="FF0000"/>
                </a:solidFill>
              </a:rPr>
              <a:t>Program verification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19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21" y="-47462"/>
            <a:ext cx="10515600" cy="1325563"/>
          </a:xfrm>
        </p:spPr>
        <p:txBody>
          <a:bodyPr/>
          <a:lstStyle/>
          <a:p>
            <a:r>
              <a:rPr lang="en-US" dirty="0"/>
              <a:t>Learning Loop Invariant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F8372-CE71-9D47-9936-2E2E0067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03" y="1469859"/>
            <a:ext cx="91059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A67C8E-4279-1748-943A-ACEC53C0B672}"/>
              </a:ext>
            </a:extLst>
          </p:cNvPr>
          <p:cNvSpPr txBox="1"/>
          <p:nvPr/>
        </p:nvSpPr>
        <p:spPr>
          <a:xfrm>
            <a:off x="891700" y="3642292"/>
            <a:ext cx="10601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icrosoft Sans Serif" charset="0"/>
                <a:cs typeface="Microsoft Sans Serif" charset="0"/>
              </a:rPr>
              <a:t>Highly sparse reward  ---- 1 on correct proposal, and 0 for others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87530-0867-9245-9969-73039BBD1287}"/>
              </a:ext>
            </a:extLst>
          </p:cNvPr>
          <p:cNvSpPr txBox="1"/>
          <p:nvPr/>
        </p:nvSpPr>
        <p:spPr>
          <a:xfrm>
            <a:off x="891700" y="4344715"/>
            <a:ext cx="10601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icrosoft Sans Serif" charset="0"/>
                <a:cs typeface="Microsoft Sans Serif" charset="0"/>
              </a:rPr>
              <a:t>Key observation: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icrosoft Sans Serif" charset="0"/>
                <a:cs typeface="Microsoft Sans Serif" charset="0"/>
              </a:rPr>
              <a:t>Using counter examples to smooth the trial-and-error procedure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B79F4-CBBD-8747-825F-FDD97C06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03" y="5510845"/>
            <a:ext cx="3771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0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21" y="-47462"/>
            <a:ext cx="10515600" cy="1325563"/>
          </a:xfrm>
        </p:spPr>
        <p:txBody>
          <a:bodyPr/>
          <a:lstStyle/>
          <a:p>
            <a:r>
              <a:rPr lang="en-US" dirty="0"/>
              <a:t>Learning Loop Invariant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B214D-E984-264A-8FB6-244A5CD9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33" y="1467852"/>
            <a:ext cx="5180776" cy="370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BF4535-972F-3B41-8672-FF2EA775B285}"/>
              </a:ext>
            </a:extLst>
          </p:cNvPr>
          <p:cNvSpPr txBox="1"/>
          <p:nvPr/>
        </p:nvSpPr>
        <p:spPr>
          <a:xfrm>
            <a:off x="939826" y="5361924"/>
            <a:ext cx="10601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Microsoft Sans Serif" charset="0"/>
                <a:cs typeface="Microsoft Sans Serif" charset="0"/>
              </a:rPr>
              <a:t>Better sample complexity</a:t>
            </a:r>
          </a:p>
        </p:txBody>
      </p:sp>
    </p:spTree>
    <p:extLst>
      <p:ext uri="{BB962C8B-B14F-4D97-AF65-F5344CB8AC3E}">
        <p14:creationId xmlns:p14="http://schemas.microsoft.com/office/powerpoint/2010/main" val="209839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69769D-6F4A-7341-B678-C1C1178437F4}"/>
              </a:ext>
            </a:extLst>
          </p:cNvPr>
          <p:cNvSpPr/>
          <p:nvPr/>
        </p:nvSpPr>
        <p:spPr>
          <a:xfrm>
            <a:off x="413440" y="3822056"/>
            <a:ext cx="2676362" cy="89241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64148-1575-3646-A9B2-43013A8E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Representation Learning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EA69A9-4D18-FF4B-8F10-5893965DE7CB}"/>
              </a:ext>
            </a:extLst>
          </p:cNvPr>
          <p:cNvGrpSpPr>
            <a:grpSpLocks noChangeAspect="1"/>
          </p:cNvGrpSpPr>
          <p:nvPr/>
        </p:nvGrpSpPr>
        <p:grpSpPr>
          <a:xfrm>
            <a:off x="619232" y="1690688"/>
            <a:ext cx="1026166" cy="834521"/>
            <a:chOff x="533400" y="1426716"/>
            <a:chExt cx="2743200" cy="2230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102FF2C-5753-7245-84C8-69B88C543C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8716" y="1426716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716" y="1426716"/>
                  <a:ext cx="402084" cy="4020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FD9EEE-E2D7-5543-BF48-17A1637B6EC6}"/>
                </a:ext>
              </a:extLst>
            </p:cNvPr>
            <p:cNvGrpSpPr/>
            <p:nvPr/>
          </p:nvGrpSpPr>
          <p:grpSpPr>
            <a:xfrm>
              <a:off x="533400" y="1434015"/>
              <a:ext cx="2743200" cy="2223585"/>
              <a:chOff x="457200" y="1434015"/>
              <a:chExt cx="2743200" cy="2223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900674C6-3F89-984A-8108-BFF753AE6A7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7200" y="22649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Oval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" y="22649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C42B4B5-5D59-A546-A3AD-67EFF9B72B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1916" y="32555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Oval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16" y="3255516"/>
                    <a:ext cx="402084" cy="40208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4A26061F-5F8B-1049-BAED-C37940E5062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12516" y="32555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Oval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2516" y="32555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BED7AA74-15ED-6340-AE04-931C5BFA87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1916" y="1434015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Oval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16" y="1434015"/>
                    <a:ext cx="402084" cy="40208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00B59A9-04B9-8B4E-A50E-EC4B91D204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98316" y="22649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Oval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8316" y="22649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D2A1332-CB61-F141-B6D5-D33698D20E6D}"/>
                  </a:ext>
                </a:extLst>
              </p:cNvPr>
              <p:cNvCxnSpPr/>
              <p:nvPr/>
            </p:nvCxnSpPr>
            <p:spPr>
              <a:xfrm flipV="1">
                <a:off x="1524000" y="1627758"/>
                <a:ext cx="588516" cy="7299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D3B190A-7075-D54F-BC7D-72DFCCD13F1B}"/>
                  </a:ext>
                </a:extLst>
              </p:cNvPr>
              <p:cNvCxnSpPr/>
              <p:nvPr/>
            </p:nvCxnSpPr>
            <p:spPr>
              <a:xfrm flipH="1">
                <a:off x="800400" y="1777215"/>
                <a:ext cx="380400" cy="546585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6E3CF30-88E4-BD43-A810-5245F5C608A2}"/>
                  </a:ext>
                </a:extLst>
              </p:cNvPr>
              <p:cNvCxnSpPr/>
              <p:nvPr/>
            </p:nvCxnSpPr>
            <p:spPr>
              <a:xfrm>
                <a:off x="800400" y="2608116"/>
                <a:ext cx="380400" cy="7062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095EE23-09E5-1642-AAA4-60AF7B5E793F}"/>
                  </a:ext>
                </a:extLst>
              </p:cNvPr>
              <p:cNvCxnSpPr/>
              <p:nvPr/>
            </p:nvCxnSpPr>
            <p:spPr>
              <a:xfrm flipV="1">
                <a:off x="2455716" y="2608116"/>
                <a:ext cx="401484" cy="7062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A55A131-4970-7D43-99F3-0F4DDC0144D7}"/>
                  </a:ext>
                </a:extLst>
              </p:cNvPr>
              <p:cNvCxnSpPr/>
              <p:nvPr/>
            </p:nvCxnSpPr>
            <p:spPr>
              <a:xfrm>
                <a:off x="1524000" y="3456558"/>
                <a:ext cx="588516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E38525D-D6FA-2C44-AF49-305B4A851C40}"/>
                  </a:ext>
                </a:extLst>
              </p:cNvPr>
              <p:cNvCxnSpPr/>
              <p:nvPr/>
            </p:nvCxnSpPr>
            <p:spPr>
              <a:xfrm>
                <a:off x="2455716" y="1769916"/>
                <a:ext cx="401484" cy="5538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4693971-D222-2146-AA25-07EFBC073F23}"/>
                  </a:ext>
                </a:extLst>
              </p:cNvPr>
              <p:cNvCxnSpPr/>
              <p:nvPr/>
            </p:nvCxnSpPr>
            <p:spPr>
              <a:xfrm flipV="1">
                <a:off x="2313558" y="1828800"/>
                <a:ext cx="0" cy="142671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BA9EAF-D18B-F14C-B3EB-1FD308B09F74}"/>
                  </a:ext>
                </a:extLst>
              </p:cNvPr>
              <p:cNvCxnSpPr/>
              <p:nvPr/>
            </p:nvCxnSpPr>
            <p:spPr>
              <a:xfrm flipV="1">
                <a:off x="859284" y="1769916"/>
                <a:ext cx="1312116" cy="696042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C0CB2C-BB87-D44B-A4FB-B5CD3A14F40B}"/>
              </a:ext>
            </a:extLst>
          </p:cNvPr>
          <p:cNvGrpSpPr/>
          <p:nvPr/>
        </p:nvGrpSpPr>
        <p:grpSpPr>
          <a:xfrm>
            <a:off x="2869103" y="1360690"/>
            <a:ext cx="228600" cy="2028218"/>
            <a:chOff x="5867400" y="1390206"/>
            <a:chExt cx="457200" cy="405643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2337A4-0E5A-5040-809C-9EFAF04B3A83}"/>
                </a:ext>
              </a:extLst>
            </p:cNvPr>
            <p:cNvSpPr/>
            <p:nvPr/>
          </p:nvSpPr>
          <p:spPr>
            <a:xfrm>
              <a:off x="5867400" y="1390206"/>
              <a:ext cx="457200" cy="4056437"/>
            </a:xfrm>
            <a:prstGeom prst="roundRect">
              <a:avLst/>
            </a:prstGeom>
            <a:solidFill>
              <a:srgbClr val="D88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B5441084-0ABE-A34A-AF63-4FF69B5F64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4031" y="1439901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B5441084-0ABE-A34A-AF63-4FF69B5F64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031" y="1439901"/>
                  <a:ext cx="371565" cy="371565"/>
                </a:xfrm>
                <a:prstGeom prst="ellipse">
                  <a:avLst/>
                </a:prstGeom>
                <a:blipFill>
                  <a:blip r:embed="rId12"/>
                  <a:stretch>
                    <a:fillRect l="-64286" t="-31250" r="-28571" b="-6875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190962C-EA69-6540-ADB0-8C61BA8385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4279" y="1870702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190962C-EA69-6540-ADB0-8C61BA8385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279" y="1870702"/>
                  <a:ext cx="371565" cy="371565"/>
                </a:xfrm>
                <a:prstGeom prst="ellipse">
                  <a:avLst/>
                </a:prstGeom>
                <a:blipFill>
                  <a:blip r:embed="rId12"/>
                  <a:stretch>
                    <a:fillRect l="-64286" t="-31250" r="-28571" b="-6875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5A099B1-22B1-2344-A47D-FB82068A42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783" y="2321500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5A099B1-22B1-2344-A47D-FB82068A42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783" y="2321500"/>
                  <a:ext cx="371565" cy="371565"/>
                </a:xfrm>
                <a:prstGeom prst="ellipse">
                  <a:avLst/>
                </a:prstGeom>
                <a:blipFill>
                  <a:blip r:embed="rId13"/>
                  <a:stretch>
                    <a:fillRect l="-64286" t="-42857" r="-28571" b="-85714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A27C71C-A1CF-C043-BB76-72017BF90B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4031" y="2762240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A27C71C-A1CF-C043-BB76-72017BF90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031" y="2762240"/>
                  <a:ext cx="371565" cy="371565"/>
                </a:xfrm>
                <a:prstGeom prst="ellipse">
                  <a:avLst/>
                </a:prstGeom>
                <a:blipFill>
                  <a:blip r:embed="rId14"/>
                  <a:stretch>
                    <a:fillRect l="-64286" t="-25000" r="-28571" b="-6875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B64CEBB-2DF0-024B-B3DB-B48D57CE26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535" y="3222977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B64CEBB-2DF0-024B-B3DB-B48D57CE26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535" y="3222977"/>
                  <a:ext cx="371565" cy="371565"/>
                </a:xfrm>
                <a:prstGeom prst="ellipse">
                  <a:avLst/>
                </a:prstGeom>
                <a:blipFill>
                  <a:blip r:embed="rId14"/>
                  <a:stretch>
                    <a:fillRect l="-64286" t="-25000" r="-28571" b="-6875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E4EAF08-A210-8D45-A2D2-B83B7469C8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783" y="3653778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E4EAF08-A210-8D45-A2D2-B83B7469C8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783" y="3653778"/>
                  <a:ext cx="371565" cy="371565"/>
                </a:xfrm>
                <a:prstGeom prst="ellipse">
                  <a:avLst/>
                </a:prstGeom>
                <a:blipFill>
                  <a:blip r:embed="rId15"/>
                  <a:stretch>
                    <a:fillRect l="-64286" t="-25000" r="-28571" b="-7500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04BF938-F534-5B4A-AD41-A25626CE69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535" y="4084579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04BF938-F534-5B4A-AD41-A25626CE69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535" y="4084579"/>
                  <a:ext cx="371565" cy="371565"/>
                </a:xfrm>
                <a:prstGeom prst="ellipse">
                  <a:avLst/>
                </a:prstGeom>
                <a:blipFill>
                  <a:blip r:embed="rId16"/>
                  <a:stretch>
                    <a:fillRect l="-64286" t="-31250" r="-28571" b="-7500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9D50ADD-8739-8C44-B743-EB833FF108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783" y="4515380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9D50ADD-8739-8C44-B743-EB833FF108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783" y="4515380"/>
                  <a:ext cx="371565" cy="371565"/>
                </a:xfrm>
                <a:prstGeom prst="ellipse">
                  <a:avLst/>
                </a:prstGeom>
                <a:blipFill>
                  <a:blip r:embed="rId14"/>
                  <a:stretch>
                    <a:fillRect l="-64286" t="-25000" r="-28571" b="-6875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1C70DA0-F972-024A-A4DB-9174CD49C8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13535" y="4976994"/>
                  <a:ext cx="371565" cy="37156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1C70DA0-F972-024A-A4DB-9174CD49C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535" y="4976994"/>
                  <a:ext cx="371565" cy="371565"/>
                </a:xfrm>
                <a:prstGeom prst="ellipse">
                  <a:avLst/>
                </a:prstGeom>
                <a:blipFill>
                  <a:blip r:embed="rId15"/>
                  <a:stretch>
                    <a:fillRect l="-64286" t="-25000" r="-28571" b="-75000"/>
                  </a:stretch>
                </a:blipFill>
                <a:ln w="9525"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885D5303-8538-7646-9652-FCA7871421A7}"/>
              </a:ext>
            </a:extLst>
          </p:cNvPr>
          <p:cNvSpPr/>
          <p:nvPr/>
        </p:nvSpPr>
        <p:spPr>
          <a:xfrm flipV="1">
            <a:off x="2145545" y="1990962"/>
            <a:ext cx="452011" cy="884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6AEAEA-F555-2A40-9899-CF609EB71CBD}"/>
              </a:ext>
            </a:extLst>
          </p:cNvPr>
          <p:cNvSpPr txBox="1"/>
          <p:nvPr/>
        </p:nvSpPr>
        <p:spPr>
          <a:xfrm>
            <a:off x="692008" y="3852764"/>
            <a:ext cx="2161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Representation </a:t>
            </a:r>
          </a:p>
          <a:p>
            <a:pPr algn="ctr"/>
            <a:r>
              <a:rPr lang="en-US" sz="2400" dirty="0"/>
              <a:t>Learning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346C8-FCB6-1C44-9790-167C863825D3}"/>
              </a:ext>
            </a:extLst>
          </p:cNvPr>
          <p:cNvGrpSpPr>
            <a:grpSpLocks noChangeAspect="1"/>
          </p:cNvGrpSpPr>
          <p:nvPr/>
        </p:nvGrpSpPr>
        <p:grpSpPr>
          <a:xfrm>
            <a:off x="4101099" y="2854565"/>
            <a:ext cx="2220361" cy="1805690"/>
            <a:chOff x="533400" y="1426716"/>
            <a:chExt cx="2743200" cy="22308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F89EC06-EC17-3748-B061-2A9CAD716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88716" y="1426716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716" y="1426716"/>
                  <a:ext cx="402084" cy="40208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77148E9-C087-AD4D-8834-F7000B1FF547}"/>
                </a:ext>
              </a:extLst>
            </p:cNvPr>
            <p:cNvGrpSpPr/>
            <p:nvPr/>
          </p:nvGrpSpPr>
          <p:grpSpPr>
            <a:xfrm>
              <a:off x="533400" y="1434015"/>
              <a:ext cx="2743200" cy="2223585"/>
              <a:chOff x="457200" y="1434015"/>
              <a:chExt cx="2743200" cy="22235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5A11A73F-17B6-464A-816E-1D0AF2A182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7200" y="22649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Oval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" y="22649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F135264F-B14F-E74D-8C11-1458F373ED0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1916" y="32555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Oval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16" y="3255516"/>
                    <a:ext cx="402084" cy="40208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289A990A-560E-B845-B961-7D40361251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12516" y="32555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Oval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2516" y="32555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0915C6BA-AB87-3E4C-A687-DFF1C8F4E4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121916" y="1434015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Oval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916" y="1434015"/>
                    <a:ext cx="402084" cy="40208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056AB893-9EA0-7E42-B716-14D7892C5B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98316" y="22649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Oval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8316" y="2264916"/>
                    <a:ext cx="402084" cy="40208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037B935-2E76-7E47-9221-4AA9EA5BEEDC}"/>
                  </a:ext>
                </a:extLst>
              </p:cNvPr>
              <p:cNvCxnSpPr/>
              <p:nvPr/>
            </p:nvCxnSpPr>
            <p:spPr>
              <a:xfrm flipV="1">
                <a:off x="1524000" y="1627758"/>
                <a:ext cx="588516" cy="7299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3FCD685-96EC-4E4B-A4ED-07737EDF6A24}"/>
                  </a:ext>
                </a:extLst>
              </p:cNvPr>
              <p:cNvCxnSpPr/>
              <p:nvPr/>
            </p:nvCxnSpPr>
            <p:spPr>
              <a:xfrm flipH="1">
                <a:off x="800400" y="1777215"/>
                <a:ext cx="380400" cy="546585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C0CE155-D926-714A-894C-D152BAD8D476}"/>
                  </a:ext>
                </a:extLst>
              </p:cNvPr>
              <p:cNvCxnSpPr/>
              <p:nvPr/>
            </p:nvCxnSpPr>
            <p:spPr>
              <a:xfrm>
                <a:off x="800400" y="2608116"/>
                <a:ext cx="380400" cy="7062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1F80351-8EFF-6742-A928-D23F531DA9F1}"/>
                  </a:ext>
                </a:extLst>
              </p:cNvPr>
              <p:cNvCxnSpPr/>
              <p:nvPr/>
            </p:nvCxnSpPr>
            <p:spPr>
              <a:xfrm flipV="1">
                <a:off x="2455716" y="2608116"/>
                <a:ext cx="401484" cy="7062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6C97E6-5877-164E-BFC8-9150C1BF8955}"/>
                  </a:ext>
                </a:extLst>
              </p:cNvPr>
              <p:cNvCxnSpPr/>
              <p:nvPr/>
            </p:nvCxnSpPr>
            <p:spPr>
              <a:xfrm>
                <a:off x="1524000" y="3456558"/>
                <a:ext cx="588516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0A1BEB5-6BA2-1447-914F-6C20C5A185E0}"/>
                  </a:ext>
                </a:extLst>
              </p:cNvPr>
              <p:cNvCxnSpPr/>
              <p:nvPr/>
            </p:nvCxnSpPr>
            <p:spPr>
              <a:xfrm>
                <a:off x="2455716" y="1769916"/>
                <a:ext cx="401484" cy="553884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C5A50D8-9BDB-5B4E-8C2F-C1008F7D0E23}"/>
                  </a:ext>
                </a:extLst>
              </p:cNvPr>
              <p:cNvCxnSpPr/>
              <p:nvPr/>
            </p:nvCxnSpPr>
            <p:spPr>
              <a:xfrm flipV="1">
                <a:off x="2313558" y="1828800"/>
                <a:ext cx="0" cy="142671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F3C5AE9-AC37-EA4E-933C-77939CE5FB99}"/>
                  </a:ext>
                </a:extLst>
              </p:cNvPr>
              <p:cNvCxnSpPr/>
              <p:nvPr/>
            </p:nvCxnSpPr>
            <p:spPr>
              <a:xfrm flipV="1">
                <a:off x="859284" y="1769916"/>
                <a:ext cx="1312116" cy="696042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1DC57D0-92F8-2947-9AA0-9F4BCD62C61A}"/>
              </a:ext>
            </a:extLst>
          </p:cNvPr>
          <p:cNvSpPr/>
          <p:nvPr/>
        </p:nvSpPr>
        <p:spPr>
          <a:xfrm>
            <a:off x="3723970" y="2567772"/>
            <a:ext cx="3148406" cy="237809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5B944BCD-DDA2-934D-A7B8-515135D2CCDC}"/>
              </a:ext>
            </a:extLst>
          </p:cNvPr>
          <p:cNvCxnSpPr>
            <a:stCxn id="84" idx="3"/>
            <a:endCxn id="82" idx="0"/>
          </p:cNvCxnSpPr>
          <p:nvPr/>
        </p:nvCxnSpPr>
        <p:spPr>
          <a:xfrm flipV="1">
            <a:off x="6872376" y="1290701"/>
            <a:ext cx="2666338" cy="2466121"/>
          </a:xfrm>
          <a:prstGeom prst="curvedConnector4">
            <a:avLst>
              <a:gd name="adj1" fmla="val 47925"/>
              <a:gd name="adj2" fmla="val 10927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FBC646-5DCE-0E47-95D1-6C0A380D5871}"/>
              </a:ext>
            </a:extLst>
          </p:cNvPr>
          <p:cNvGrpSpPr/>
          <p:nvPr/>
        </p:nvGrpSpPr>
        <p:grpSpPr>
          <a:xfrm>
            <a:off x="8165040" y="383090"/>
            <a:ext cx="2681136" cy="2106604"/>
            <a:chOff x="5437691" y="479447"/>
            <a:chExt cx="2681136" cy="2106604"/>
          </a:xfrm>
        </p:grpSpPr>
        <p:grpSp>
          <p:nvGrpSpPr>
            <p:cNvPr id="79" name="Group 357">
              <a:extLst>
                <a:ext uri="{FF2B5EF4-FFF2-40B4-BE49-F238E27FC236}">
                  <a16:creationId xmlns:a16="http://schemas.microsoft.com/office/drawing/2014/main" id="{34923B98-7AED-CB4C-BC62-DCB6BA8892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37691" y="479447"/>
              <a:ext cx="2681136" cy="2106604"/>
              <a:chOff x="9144000" y="3276600"/>
              <a:chExt cx="809869" cy="636325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AE53315F-06EC-504B-BDB1-A22F20EDFA93}"/>
                  </a:ext>
                </a:extLst>
              </p:cNvPr>
              <p:cNvCxnSpPr/>
              <p:nvPr/>
            </p:nvCxnSpPr>
            <p:spPr bwMode="auto">
              <a:xfrm>
                <a:off x="9144000" y="3797230"/>
                <a:ext cx="809869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76843AC-461C-EE4E-9F6A-0B47D47C9679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940931" y="3594160"/>
                <a:ext cx="636325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2AA2B65-4629-5841-8424-86920CFE5CE0}"/>
                </a:ext>
              </a:extLst>
            </p:cNvPr>
            <p:cNvSpPr/>
            <p:nvPr/>
          </p:nvSpPr>
          <p:spPr>
            <a:xfrm>
              <a:off x="6700733" y="1387058"/>
              <a:ext cx="221263" cy="2212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39DBE87-5F17-A24B-B9B6-B5E1F43A6728}"/>
                </a:ext>
              </a:extLst>
            </p:cNvPr>
            <p:cNvSpPr/>
            <p:nvPr/>
          </p:nvSpPr>
          <p:spPr>
            <a:xfrm>
              <a:off x="6041920" y="1382620"/>
              <a:ext cx="228745" cy="2270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9261A64-517C-1D49-9E2A-CAC99BFDFE83}"/>
                </a:ext>
              </a:extLst>
            </p:cNvPr>
            <p:cNvSpPr/>
            <p:nvPr/>
          </p:nvSpPr>
          <p:spPr>
            <a:xfrm>
              <a:off x="6194320" y="1822882"/>
              <a:ext cx="228745" cy="2270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032019-7262-864A-9DD0-9B2E5AB9A969}"/>
              </a:ext>
            </a:extLst>
          </p:cNvPr>
          <p:cNvGrpSpPr/>
          <p:nvPr/>
        </p:nvGrpSpPr>
        <p:grpSpPr>
          <a:xfrm>
            <a:off x="8199440" y="2707876"/>
            <a:ext cx="2462001" cy="1934427"/>
            <a:chOff x="5497143" y="2804233"/>
            <a:chExt cx="2462001" cy="1934427"/>
          </a:xfrm>
        </p:grpSpPr>
        <p:grpSp>
          <p:nvGrpSpPr>
            <p:cNvPr id="86" name="Group 357">
              <a:extLst>
                <a:ext uri="{FF2B5EF4-FFF2-40B4-BE49-F238E27FC236}">
                  <a16:creationId xmlns:a16="http://schemas.microsoft.com/office/drawing/2014/main" id="{37C9E4C0-59F9-0E45-B013-CFA9BE81DD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97143" y="2804233"/>
              <a:ext cx="2462001" cy="1934427"/>
              <a:chOff x="9144000" y="3276600"/>
              <a:chExt cx="809869" cy="636325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E246E827-734E-1E48-B8BC-D56985473DDC}"/>
                  </a:ext>
                </a:extLst>
              </p:cNvPr>
              <p:cNvCxnSpPr/>
              <p:nvPr/>
            </p:nvCxnSpPr>
            <p:spPr bwMode="auto">
              <a:xfrm>
                <a:off x="9144000" y="3797230"/>
                <a:ext cx="809869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B675CD3-6B11-2A4C-A0CE-980B04B0C233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940931" y="3594160"/>
                <a:ext cx="636325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E90A54B-3F6A-6F44-BE98-DA4EF1F92728}"/>
                </a:ext>
              </a:extLst>
            </p:cNvPr>
            <p:cNvGrpSpPr/>
            <p:nvPr/>
          </p:nvGrpSpPr>
          <p:grpSpPr>
            <a:xfrm>
              <a:off x="6187261" y="3563614"/>
              <a:ext cx="880076" cy="667349"/>
              <a:chOff x="5705313" y="2997198"/>
              <a:chExt cx="880076" cy="667349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E5BD8F8-CB67-CE4E-863C-7DBD122C81F1}"/>
                  </a:ext>
                </a:extLst>
              </p:cNvPr>
              <p:cNvSpPr/>
              <p:nvPr/>
            </p:nvSpPr>
            <p:spPr>
              <a:xfrm>
                <a:off x="6364126" y="3001636"/>
                <a:ext cx="221263" cy="221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76B6577-3E35-2B41-AD20-E48E6E321023}"/>
                  </a:ext>
                </a:extLst>
              </p:cNvPr>
              <p:cNvSpPr/>
              <p:nvPr/>
            </p:nvSpPr>
            <p:spPr>
              <a:xfrm>
                <a:off x="5705313" y="2997198"/>
                <a:ext cx="228745" cy="2270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702D173-C7B4-7143-B398-40FE841DED12}"/>
                  </a:ext>
                </a:extLst>
              </p:cNvPr>
              <p:cNvSpPr/>
              <p:nvPr/>
            </p:nvSpPr>
            <p:spPr>
              <a:xfrm>
                <a:off x="5857713" y="3437460"/>
                <a:ext cx="228745" cy="2270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08FEFCAA-3C21-924A-9EB5-F383E61E3CCC}"/>
              </a:ext>
            </a:extLst>
          </p:cNvPr>
          <p:cNvCxnSpPr>
            <a:stCxn id="67" idx="6"/>
            <a:endCxn id="94" idx="1"/>
          </p:cNvCxnSpPr>
          <p:nvPr/>
        </p:nvCxnSpPr>
        <p:spPr>
          <a:xfrm flipV="1">
            <a:off x="5766370" y="3504098"/>
            <a:ext cx="3814404" cy="993433"/>
          </a:xfrm>
          <a:prstGeom prst="curvedConnector4">
            <a:avLst>
              <a:gd name="adj1" fmla="val 49575"/>
              <a:gd name="adj2" fmla="val 126273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5E8338B-5315-E846-848A-1CA8745842F1}"/>
              </a:ext>
            </a:extLst>
          </p:cNvPr>
          <p:cNvSpPr/>
          <p:nvPr/>
        </p:nvSpPr>
        <p:spPr>
          <a:xfrm>
            <a:off x="8991404" y="141084"/>
            <a:ext cx="1836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level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2DFB588-36E6-7F45-86BA-8A3EA4802CE0}"/>
              </a:ext>
            </a:extLst>
          </p:cNvPr>
          <p:cNvSpPr/>
          <p:nvPr/>
        </p:nvSpPr>
        <p:spPr>
          <a:xfrm>
            <a:off x="9105777" y="2570493"/>
            <a:ext cx="1731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Node level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FE5D45C5-CCC0-B14E-ACDE-ACA82DD05E45}"/>
              </a:ext>
            </a:extLst>
          </p:cNvPr>
          <p:cNvSpPr/>
          <p:nvPr/>
        </p:nvSpPr>
        <p:spPr>
          <a:xfrm>
            <a:off x="5371500" y="4236675"/>
            <a:ext cx="498962" cy="498962"/>
          </a:xfrm>
          <a:prstGeom prst="roundRect">
            <a:avLst/>
          </a:prstGeom>
          <a:solidFill>
            <a:schemeClr val="accent2">
              <a:alpha val="3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81DDDE-D4EB-D04C-886D-2C00B39EB76D}"/>
              </a:ext>
            </a:extLst>
          </p:cNvPr>
          <p:cNvGrpSpPr/>
          <p:nvPr/>
        </p:nvGrpSpPr>
        <p:grpSpPr>
          <a:xfrm>
            <a:off x="8186914" y="4792487"/>
            <a:ext cx="2462001" cy="1934427"/>
            <a:chOff x="5497143" y="4888844"/>
            <a:chExt cx="2462001" cy="1934427"/>
          </a:xfrm>
        </p:grpSpPr>
        <p:grpSp>
          <p:nvGrpSpPr>
            <p:cNvPr id="98" name="Group 357">
              <a:extLst>
                <a:ext uri="{FF2B5EF4-FFF2-40B4-BE49-F238E27FC236}">
                  <a16:creationId xmlns:a16="http://schemas.microsoft.com/office/drawing/2014/main" id="{31F047B2-65F6-EA4C-8958-DC8FA53FA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97143" y="4888844"/>
              <a:ext cx="2462001" cy="1934427"/>
              <a:chOff x="9144000" y="3276600"/>
              <a:chExt cx="809869" cy="636325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E638B89E-AC3F-044C-86C8-D60E631FA3F6}"/>
                  </a:ext>
                </a:extLst>
              </p:cNvPr>
              <p:cNvCxnSpPr/>
              <p:nvPr/>
            </p:nvCxnSpPr>
            <p:spPr bwMode="auto">
              <a:xfrm>
                <a:off x="9144000" y="3797230"/>
                <a:ext cx="809869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4A5B8FA-CC87-AF48-AA94-F14890E06944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8940931" y="3594160"/>
                <a:ext cx="636325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ACD36B5-4361-1945-BDDA-49F40A1981C4}"/>
                </a:ext>
              </a:extLst>
            </p:cNvPr>
            <p:cNvGrpSpPr/>
            <p:nvPr/>
          </p:nvGrpSpPr>
          <p:grpSpPr>
            <a:xfrm>
              <a:off x="6187261" y="5648225"/>
              <a:ext cx="880076" cy="667349"/>
              <a:chOff x="5705313" y="2997198"/>
              <a:chExt cx="880076" cy="667349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5783F9E-51E0-154A-BBAD-B456F7104346}"/>
                  </a:ext>
                </a:extLst>
              </p:cNvPr>
              <p:cNvSpPr/>
              <p:nvPr/>
            </p:nvSpPr>
            <p:spPr>
              <a:xfrm>
                <a:off x="6364126" y="3001636"/>
                <a:ext cx="221263" cy="22126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73D1BA5-CD64-054B-9C69-2BFC65D35B22}"/>
                  </a:ext>
                </a:extLst>
              </p:cNvPr>
              <p:cNvSpPr/>
              <p:nvPr/>
            </p:nvSpPr>
            <p:spPr>
              <a:xfrm>
                <a:off x="5705313" y="2997198"/>
                <a:ext cx="228745" cy="2270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29AB056-B6A9-2A4A-B161-F043FEB1032B}"/>
                  </a:ext>
                </a:extLst>
              </p:cNvPr>
              <p:cNvSpPr/>
              <p:nvPr/>
            </p:nvSpPr>
            <p:spPr>
              <a:xfrm>
                <a:off x="5857713" y="3437460"/>
                <a:ext cx="228745" cy="2270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3166C0C-DBC5-104E-B57A-EA17082579C0}"/>
              </a:ext>
            </a:extLst>
          </p:cNvPr>
          <p:cNvSpPr/>
          <p:nvPr/>
        </p:nvSpPr>
        <p:spPr>
          <a:xfrm>
            <a:off x="9150414" y="4730276"/>
            <a:ext cx="1645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Edge level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EDC20A3-8E86-CE49-8D4E-4B82CDB79D44}"/>
              </a:ext>
            </a:extLst>
          </p:cNvPr>
          <p:cNvSpPr/>
          <p:nvPr/>
        </p:nvSpPr>
        <p:spPr>
          <a:xfrm>
            <a:off x="4532836" y="2782703"/>
            <a:ext cx="1337626" cy="43479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7134727A-7AFF-034B-920C-6DAA2C285F1B}"/>
              </a:ext>
            </a:extLst>
          </p:cNvPr>
          <p:cNvCxnSpPr/>
          <p:nvPr/>
        </p:nvCxnSpPr>
        <p:spPr>
          <a:xfrm>
            <a:off x="5870462" y="3000098"/>
            <a:ext cx="3665383" cy="266684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3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94" grpId="0"/>
      <p:bldP spid="95" grpId="0"/>
      <p:bldP spid="96" grpId="0" animBg="1"/>
      <p:bldP spid="105" grpId="0"/>
      <p:bldP spid="10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D0C9-F60E-A748-A7F7-26A4CEF9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257" y="2575422"/>
            <a:ext cx="6114775" cy="13255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716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AE86B33E-6FA7-E744-9B1D-8E38257B60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structure2vec—latent variable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2329765-F9E4-9C4C-96E4-A68CFE0EC120}"/>
                  </a:ext>
                </a:extLst>
              </p:cNvPr>
              <p:cNvSpPr/>
              <p:nvPr/>
            </p:nvSpPr>
            <p:spPr>
              <a:xfrm>
                <a:off x="838200" y="4689117"/>
                <a:ext cx="7391400" cy="1032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ll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𝒱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ℇ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2329765-F9E4-9C4C-96E4-A68CFE0EC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9117"/>
                <a:ext cx="7391400" cy="1032206"/>
              </a:xfrm>
              <a:prstGeom prst="rect">
                <a:avLst/>
              </a:prstGeom>
              <a:blipFill>
                <a:blip r:embed="rId2"/>
                <a:stretch>
                  <a:fillRect t="-12439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7137EA95-D4E7-684E-91D6-F2DEFF1B7CF3}"/>
              </a:ext>
            </a:extLst>
          </p:cNvPr>
          <p:cNvSpPr/>
          <p:nvPr/>
        </p:nvSpPr>
        <p:spPr>
          <a:xfrm>
            <a:off x="5527381" y="4338215"/>
            <a:ext cx="5522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Joint likelihood of hidden variables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578E7E1-1967-6040-8E64-363E105DA474}"/>
              </a:ext>
            </a:extLst>
          </p:cNvPr>
          <p:cNvSpPr/>
          <p:nvPr/>
        </p:nvSpPr>
        <p:spPr>
          <a:xfrm>
            <a:off x="-7960" y="6581001"/>
            <a:ext cx="1515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[Dai, Dai &amp; Song  2016]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D1767EB-CFA1-AB43-A5C2-28C67AC138BF}"/>
              </a:ext>
            </a:extLst>
          </p:cNvPr>
          <p:cNvGrpSpPr/>
          <p:nvPr/>
        </p:nvGrpSpPr>
        <p:grpSpPr>
          <a:xfrm>
            <a:off x="1507840" y="1125019"/>
            <a:ext cx="9041512" cy="3547683"/>
            <a:chOff x="152400" y="693003"/>
            <a:chExt cx="9041512" cy="3547683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03F78F44-65E8-3E44-8E48-33C210C75240}"/>
                </a:ext>
              </a:extLst>
            </p:cNvPr>
            <p:cNvSpPr/>
            <p:nvPr/>
          </p:nvSpPr>
          <p:spPr bwMode="auto">
            <a:xfrm>
              <a:off x="3456270" y="1612342"/>
              <a:ext cx="1061474" cy="730185"/>
            </a:xfrm>
            <a:prstGeom prst="right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/>
                <a:t>  Represent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A7D8F26-ED8A-344E-B689-0491E930745D}"/>
                    </a:ext>
                  </a:extLst>
                </p:cNvPr>
                <p:cNvSpPr txBox="1"/>
                <p:nvPr/>
              </p:nvSpPr>
              <p:spPr bwMode="auto">
                <a:xfrm>
                  <a:off x="152400" y="693003"/>
                  <a:ext cx="1218603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400" b="0" kern="0" dirty="0">
                      <a:solidFill>
                        <a:schemeClr val="tx1"/>
                      </a:solidFill>
                    </a:rPr>
                    <a:t>Structure</a:t>
                  </a:r>
                </a:p>
                <a:p>
                  <a:pPr algn="ctr"/>
                  <a:r>
                    <a:rPr lang="en-US" sz="2400" b="0" kern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𝜒</m:t>
                      </m:r>
                    </m:oMath>
                  </a14:m>
                  <a:endParaRPr lang="en-US" sz="24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A7D8F26-ED8A-344E-B689-0491E9307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" y="693003"/>
                  <a:ext cx="1218603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2371" t="-6061" r="-12371" b="-303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C7CB91F-2624-F840-9F7A-2A7FA50F179E}"/>
                </a:ext>
              </a:extLst>
            </p:cNvPr>
            <p:cNvGrpSpPr/>
            <p:nvPr/>
          </p:nvGrpSpPr>
          <p:grpSpPr>
            <a:xfrm>
              <a:off x="4601260" y="766465"/>
              <a:ext cx="3933140" cy="3079815"/>
              <a:chOff x="3915460" y="1223099"/>
              <a:chExt cx="3933140" cy="30798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E9A2333F-115D-E542-8908-FD83505ACB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522341" y="2047518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2341" y="2047518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78EA3639-A6B9-0C4C-B206-E3D9F3978E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15460" y="3204299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5460" y="3204299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E4F77B86-0E4B-8241-8298-03D1D45308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32681" y="3888931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2681" y="3888931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4904AA07-F982-284F-91F2-FD7FDAFAB1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738771" y="3900830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Oval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8771" y="3900830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00CC0FA1-A081-AB4D-A795-7C5EEBE0E0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446516" y="3183215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Oval 6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6516" y="3183215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A677FE8D-BDA8-F144-9098-842738A016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089369" y="2051955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Oval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9369" y="2051955"/>
                    <a:ext cx="402084" cy="402084"/>
                  </a:xfrm>
                  <a:prstGeom prst="ellipse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5A2A55E-E642-9847-97F7-FCC59A97C115}"/>
                  </a:ext>
                </a:extLst>
              </p:cNvPr>
              <p:cNvCxnSpPr>
                <a:endCxn id="112" idx="3"/>
              </p:cNvCxnSpPr>
              <p:nvPr/>
            </p:nvCxnSpPr>
            <p:spPr>
              <a:xfrm flipV="1">
                <a:off x="4219082" y="1492036"/>
                <a:ext cx="359799" cy="624075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B8BC9B6E-495C-014A-BCAA-333C5D106BC4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4536436" y="1223099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3" name="Oval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4536436" y="1223099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1"/>
                    <a:stretch>
                      <a:fillRect l="-7407" b="-15152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D94B11C4-9993-C148-8461-33FDCC9ED799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3926836" y="2109508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43" name="Oval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3926836" y="2109508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2"/>
                    <a:stretch>
                      <a:fillRect l="-7407" b="-13846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2DCA37A0-24A2-A54D-A4C5-ACBC47EDDE50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6102724" y="1352837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45" name="Oval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6102724" y="1352837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3"/>
                    <a:stretch>
                      <a:fillRect l="-7407" b="-15385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02110743-C422-0A41-A331-E68275E15C62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5146036" y="3074160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46" name="Oval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5146036" y="3074160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4"/>
                    <a:stretch>
                      <a:fillRect l="-7407" b="-13636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D401BC24-3182-B347-B6A5-6075956161B8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6746236" y="3200688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48" name="Oval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6746236" y="3200688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5"/>
                    <a:stretch>
                      <a:fillRect l="-7317" b="-15385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32278E2F-BEBE-5849-834C-94F32845B872}"/>
                      </a:ext>
                    </a:extLst>
                  </p:cNvPr>
                  <p:cNvSpPr/>
                  <p:nvPr/>
                </p:nvSpPr>
                <p:spPr bwMode="auto">
                  <a:xfrm rot="916737">
                    <a:off x="7279636" y="2267238"/>
                    <a:ext cx="486040" cy="373602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-64" charset="0"/>
                    </a:endParaRPr>
                  </a:p>
                </p:txBody>
              </p:sp>
            </mc:Choice>
            <mc:Fallback xmlns="">
              <p:sp>
                <p:nvSpPr>
                  <p:cNvPr id="49" name="Oval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6737">
                    <a:off x="7279636" y="2267238"/>
                    <a:ext cx="486040" cy="373602"/>
                  </a:xfrm>
                  <a:prstGeom prst="ellipse">
                    <a:avLst/>
                  </a:prstGeom>
                  <a:blipFill rotWithShape="1">
                    <a:blip r:embed="rId16"/>
                    <a:stretch>
                      <a:fillRect l="-7407" b="-13846"/>
                    </a:stretch>
                  </a:blipFill>
                  <a:ln w="12700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5C1BEFC-F914-694B-85B4-BD3EAC46DCB8}"/>
                  </a:ext>
                </a:extLst>
              </p:cNvPr>
              <p:cNvCxnSpPr>
                <a:stCxn id="112" idx="6"/>
                <a:endCxn id="114" idx="2"/>
              </p:cNvCxnSpPr>
              <p:nvPr/>
            </p:nvCxnSpPr>
            <p:spPr>
              <a:xfrm>
                <a:off x="5013886" y="1473940"/>
                <a:ext cx="1097428" cy="1658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3DA9390-A091-CB4B-997E-FF8484C2BF90}"/>
                  </a:ext>
                </a:extLst>
              </p:cNvPr>
              <p:cNvCxnSpPr>
                <a:endCxn id="115" idx="2"/>
              </p:cNvCxnSpPr>
              <p:nvPr/>
            </p:nvCxnSpPr>
            <p:spPr>
              <a:xfrm>
                <a:off x="4300816" y="2469012"/>
                <a:ext cx="853810" cy="727909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625757B-46CE-B849-9C1A-3397A1E28A2E}"/>
                  </a:ext>
                </a:extLst>
              </p:cNvPr>
              <p:cNvCxnSpPr>
                <a:stCxn id="115" idx="6"/>
                <a:endCxn id="116" idx="2"/>
              </p:cNvCxnSpPr>
              <p:nvPr/>
            </p:nvCxnSpPr>
            <p:spPr>
              <a:xfrm flipV="1">
                <a:off x="5623486" y="3323449"/>
                <a:ext cx="1131340" cy="1552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DEF8875-A284-AD4B-A6E5-4E8AAA9AD5BF}"/>
                  </a:ext>
                </a:extLst>
              </p:cNvPr>
              <p:cNvCxnSpPr>
                <a:stCxn id="116" idx="7"/>
                <a:endCxn id="117" idx="4"/>
              </p:cNvCxnSpPr>
              <p:nvPr/>
            </p:nvCxnSpPr>
            <p:spPr>
              <a:xfrm flipV="1">
                <a:off x="7189831" y="2634237"/>
                <a:ext cx="283599" cy="67111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A54F974-F62B-2F43-BBEB-E2627E6D95DF}"/>
                  </a:ext>
                </a:extLst>
              </p:cNvPr>
              <p:cNvCxnSpPr>
                <a:stCxn id="117" idx="1"/>
                <a:endCxn id="114" idx="6"/>
              </p:cNvCxnSpPr>
              <p:nvPr/>
            </p:nvCxnSpPr>
            <p:spPr>
              <a:xfrm flipH="1" flipV="1">
                <a:off x="6580174" y="1603678"/>
                <a:ext cx="811522" cy="677658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29A449B-F737-E646-8489-FBE4265FDAEC}"/>
                  </a:ext>
                </a:extLst>
              </p:cNvPr>
              <p:cNvCxnSpPr>
                <a:stCxn id="112" idx="4"/>
                <a:endCxn id="104" idx="0"/>
              </p:cNvCxnSpPr>
              <p:nvPr/>
            </p:nvCxnSpPr>
            <p:spPr>
              <a:xfrm flipH="1">
                <a:off x="4723383" y="1590098"/>
                <a:ext cx="6847" cy="45742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A8A8DEA-6455-724C-A515-AFFDF994FDED}"/>
                  </a:ext>
                </a:extLst>
              </p:cNvPr>
              <p:cNvCxnSpPr>
                <a:endCxn id="106" idx="0"/>
              </p:cNvCxnSpPr>
              <p:nvPr/>
            </p:nvCxnSpPr>
            <p:spPr>
              <a:xfrm flipH="1">
                <a:off x="4116502" y="2476507"/>
                <a:ext cx="4128" cy="727792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E57B02-1500-524E-AD2A-C096B77AFEF4}"/>
                  </a:ext>
                </a:extLst>
              </p:cNvPr>
              <p:cNvCxnSpPr>
                <a:stCxn id="115" idx="4"/>
                <a:endCxn id="107" idx="0"/>
              </p:cNvCxnSpPr>
              <p:nvPr/>
            </p:nvCxnSpPr>
            <p:spPr>
              <a:xfrm flipH="1">
                <a:off x="5333723" y="3441159"/>
                <a:ext cx="6107" cy="447772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5BF7034-5F15-2A49-B6AD-8BE868F61A11}"/>
                  </a:ext>
                </a:extLst>
              </p:cNvPr>
              <p:cNvCxnSpPr>
                <a:stCxn id="116" idx="4"/>
                <a:endCxn id="108" idx="0"/>
              </p:cNvCxnSpPr>
              <p:nvPr/>
            </p:nvCxnSpPr>
            <p:spPr>
              <a:xfrm flipH="1">
                <a:off x="6939813" y="3567687"/>
                <a:ext cx="217" cy="333143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D6080DD-3856-D34F-937E-32BAEDFC19E2}"/>
                  </a:ext>
                </a:extLst>
              </p:cNvPr>
              <p:cNvCxnSpPr>
                <a:stCxn id="117" idx="5"/>
                <a:endCxn id="109" idx="0"/>
              </p:cNvCxnSpPr>
              <p:nvPr/>
            </p:nvCxnSpPr>
            <p:spPr>
              <a:xfrm flipH="1">
                <a:off x="7647558" y="2626742"/>
                <a:ext cx="6058" cy="556473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E5D6708-0861-7241-86BE-77EA750871E7}"/>
                  </a:ext>
                </a:extLst>
              </p:cNvPr>
              <p:cNvCxnSpPr>
                <a:stCxn id="114" idx="4"/>
              </p:cNvCxnSpPr>
              <p:nvPr/>
            </p:nvCxnSpPr>
            <p:spPr>
              <a:xfrm flipH="1">
                <a:off x="6290411" y="1719836"/>
                <a:ext cx="6107" cy="332119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D84F4E0-44EC-F24F-8AD6-1C129C66D939}"/>
                  </a:ext>
                </a:extLst>
              </p:cNvPr>
              <p:cNvCxnSpPr>
                <a:endCxn id="114" idx="3"/>
              </p:cNvCxnSpPr>
              <p:nvPr/>
            </p:nvCxnSpPr>
            <p:spPr>
              <a:xfrm flipV="1">
                <a:off x="4370431" y="1621774"/>
                <a:ext cx="1774738" cy="592399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0C46DE-1B28-CD41-B81E-CA2793C3E845}"/>
                  </a:ext>
                </a:extLst>
              </p:cNvPr>
              <p:cNvCxnSpPr>
                <a:stCxn id="116" idx="0"/>
                <a:endCxn id="114" idx="5"/>
              </p:cNvCxnSpPr>
              <p:nvPr/>
            </p:nvCxnSpPr>
            <p:spPr>
              <a:xfrm flipH="1" flipV="1">
                <a:off x="6476704" y="1712341"/>
                <a:ext cx="561778" cy="149495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B0F491E-7159-0140-8CDC-5F0330EA042D}"/>
                    </a:ext>
                  </a:extLst>
                </p:cNvPr>
                <p:cNvSpPr txBox="1"/>
                <p:nvPr/>
              </p:nvSpPr>
              <p:spPr bwMode="auto">
                <a:xfrm>
                  <a:off x="7579111" y="725269"/>
                  <a:ext cx="1614801" cy="830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2400" b="0" kern="0" dirty="0">
                      <a:solidFill>
                        <a:schemeClr val="tx1"/>
                      </a:solidFill>
                      <a:latin typeface="+mj-lt"/>
                    </a:rPr>
                    <a:t>LVM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𝐺</m:t>
                        </m:r>
                        <m:r>
                          <a:rPr lang="en-US" sz="2400" b="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𝒱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ℇ</m:t>
                        </m:r>
                        <m:r>
                          <a:rPr lang="en-US" sz="2400" b="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4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B0F491E-7159-0140-8CDC-5F0330EA0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79111" y="725269"/>
                  <a:ext cx="1614801" cy="830997"/>
                </a:xfrm>
                <a:prstGeom prst="rect">
                  <a:avLst/>
                </a:prstGeom>
                <a:blipFill>
                  <a:blip r:embed="rId17"/>
                  <a:stretch>
                    <a:fillRect l="-5469" t="-4478" b="-597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563A5E4-1A52-5A48-9C14-EBE7FA9BED7E}"/>
                </a:ext>
              </a:extLst>
            </p:cNvPr>
            <p:cNvGrpSpPr/>
            <p:nvPr/>
          </p:nvGrpSpPr>
          <p:grpSpPr>
            <a:xfrm>
              <a:off x="609600" y="969516"/>
              <a:ext cx="2743200" cy="2230884"/>
              <a:chOff x="533400" y="1426716"/>
              <a:chExt cx="2743200" cy="22308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0D933529-E556-FE49-A56A-53F61809387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188716" y="1426716"/>
                    <a:ext cx="402084" cy="402084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>
                          <a:tint val="50000"/>
                          <a:satMod val="300000"/>
                        </a:schemeClr>
                      </a:gs>
                      <a:gs pos="35000">
                        <a:schemeClr val="accent1">
                          <a:tint val="37000"/>
                          <a:satMod val="300000"/>
                        </a:schemeClr>
                      </a:gs>
                      <a:gs pos="100000">
                        <a:schemeClr val="accent1">
                          <a:tint val="15000"/>
                          <a:satMod val="350000"/>
                        </a:schemeClr>
                      </a:gs>
                    </a:gsLst>
                    <a:lin ang="16200000" scaled="1"/>
                  </a:grad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Oval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8716" y="1426716"/>
                    <a:ext cx="402084" cy="402084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9525">
                    <a:solidFill>
                      <a:schemeClr val="tx2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62B7357-96D0-8B4B-BF71-69D5009AEDFA}"/>
                  </a:ext>
                </a:extLst>
              </p:cNvPr>
              <p:cNvGrpSpPr/>
              <p:nvPr/>
            </p:nvGrpSpPr>
            <p:grpSpPr>
              <a:xfrm>
                <a:off x="533400" y="1434015"/>
                <a:ext cx="2743200" cy="2223585"/>
                <a:chOff x="457200" y="1434015"/>
                <a:chExt cx="2743200" cy="222358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317D7C55-7B64-AE45-88AB-2F22B5B733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57200" y="2264916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Oval 7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200" y="2264916"/>
                      <a:ext cx="402084" cy="402084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C8CD05D-705D-4843-A646-E209B2EEFA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21916" y="3255516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Oval 7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1916" y="3255516"/>
                      <a:ext cx="402084" cy="402084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9768F586-39F4-EE4B-A211-A6EBE2E3E84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12516" y="3255516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Oval 7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2516" y="3255516"/>
                      <a:ext cx="402084" cy="402084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DAF00D15-9A83-4A4A-8771-86A734CE46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21916" y="1434015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Oval 7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21916" y="1434015"/>
                      <a:ext cx="402084" cy="402084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039D5CF0-76DB-D64A-8607-EA50CEA740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98316" y="2264916"/>
                      <a:ext cx="402084" cy="402084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1">
                            <a:tint val="50000"/>
                            <a:satMod val="300000"/>
                          </a:schemeClr>
                        </a:gs>
                        <a:gs pos="35000">
                          <a:schemeClr val="accent1">
                            <a:tint val="37000"/>
                            <a:satMod val="300000"/>
                          </a:schemeClr>
                        </a:gs>
                        <a:gs pos="100000">
                          <a:schemeClr val="accent1">
                            <a:tint val="15000"/>
                            <a:satMod val="350000"/>
                          </a:schemeClr>
                        </a:gs>
                      </a:gsLst>
                      <a:lin ang="16200000" scaled="1"/>
                    </a:grad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Oval 7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8316" y="2264916"/>
                      <a:ext cx="402084" cy="402084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 w="9525">
                      <a:solidFill>
                        <a:schemeClr val="tx2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EF2EBC1-F0F3-E442-AEE1-0D340D781C3C}"/>
                    </a:ext>
                  </a:extLst>
                </p:cNvPr>
                <p:cNvCxnSpPr/>
                <p:nvPr/>
              </p:nvCxnSpPr>
              <p:spPr>
                <a:xfrm flipV="1">
                  <a:off x="1524000" y="1627758"/>
                  <a:ext cx="588516" cy="7299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2A5D561-B9D2-CF49-AF73-6293855C7C67}"/>
                    </a:ext>
                  </a:extLst>
                </p:cNvPr>
                <p:cNvCxnSpPr/>
                <p:nvPr/>
              </p:nvCxnSpPr>
              <p:spPr>
                <a:xfrm flipH="1">
                  <a:off x="800400" y="1777215"/>
                  <a:ext cx="380400" cy="546585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8E061EC-FE20-B748-8F1A-41CA6C2F4BCC}"/>
                    </a:ext>
                  </a:extLst>
                </p:cNvPr>
                <p:cNvCxnSpPr/>
                <p:nvPr/>
              </p:nvCxnSpPr>
              <p:spPr>
                <a:xfrm>
                  <a:off x="800400" y="2608116"/>
                  <a:ext cx="380400" cy="706284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AEAC388-0784-824C-A001-7B2FEE475368}"/>
                    </a:ext>
                  </a:extLst>
                </p:cNvPr>
                <p:cNvCxnSpPr/>
                <p:nvPr/>
              </p:nvCxnSpPr>
              <p:spPr>
                <a:xfrm flipV="1">
                  <a:off x="2455716" y="2608116"/>
                  <a:ext cx="401484" cy="706284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84469D8-5822-314E-9300-2B51511DC161}"/>
                    </a:ext>
                  </a:extLst>
                </p:cNvPr>
                <p:cNvCxnSpPr/>
                <p:nvPr/>
              </p:nvCxnSpPr>
              <p:spPr>
                <a:xfrm>
                  <a:off x="1524000" y="3456558"/>
                  <a:ext cx="588516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C75EF8E7-71FC-EC4A-8819-5C2F611B75B1}"/>
                    </a:ext>
                  </a:extLst>
                </p:cNvPr>
                <p:cNvCxnSpPr/>
                <p:nvPr/>
              </p:nvCxnSpPr>
              <p:spPr>
                <a:xfrm>
                  <a:off x="2455716" y="1769916"/>
                  <a:ext cx="401484" cy="553884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B832C16-59C6-4349-82FD-72B61E00086C}"/>
                    </a:ext>
                  </a:extLst>
                </p:cNvPr>
                <p:cNvCxnSpPr/>
                <p:nvPr/>
              </p:nvCxnSpPr>
              <p:spPr>
                <a:xfrm flipV="1">
                  <a:off x="2313558" y="1828800"/>
                  <a:ext cx="0" cy="1426716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3FE15422-2C59-EA4C-86F3-8611193F0BD7}"/>
                    </a:ext>
                  </a:extLst>
                </p:cNvPr>
                <p:cNvCxnSpPr/>
                <p:nvPr/>
              </p:nvCxnSpPr>
              <p:spPr>
                <a:xfrm flipV="1">
                  <a:off x="859284" y="1769916"/>
                  <a:ext cx="1312116" cy="696042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Rounded Rectangular Callout 115">
              <a:extLst>
                <a:ext uri="{FF2B5EF4-FFF2-40B4-BE49-F238E27FC236}">
                  <a16:creationId xmlns:a16="http://schemas.microsoft.com/office/drawing/2014/main" id="{FE603C28-0D7A-A340-980C-E7F8EAF197E4}"/>
                </a:ext>
              </a:extLst>
            </p:cNvPr>
            <p:cNvSpPr/>
            <p:nvPr/>
          </p:nvSpPr>
          <p:spPr bwMode="auto">
            <a:xfrm>
              <a:off x="2114400" y="3437736"/>
              <a:ext cx="1105200" cy="802950"/>
            </a:xfrm>
            <a:prstGeom prst="wedgeRoundRectCallout">
              <a:avLst>
                <a:gd name="adj1" fmla="val -17171"/>
                <a:gd name="adj2" fmla="val -77303"/>
                <a:gd name="adj3" fmla="val 16667"/>
              </a:avLst>
            </a:prstGeom>
            <a:solidFill>
              <a:schemeClr val="bg1"/>
            </a:solidFill>
            <a:ln w="222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effectLst/>
                  <a:latin typeface="+mj-lt"/>
                </a:rPr>
                <a:t>Categorical</a:t>
              </a:r>
              <a:r>
                <a:rPr lang="en-US" sz="1600" dirty="0">
                  <a:latin typeface="+mj-lt"/>
                </a:rPr>
                <a:t> /</a:t>
              </a:r>
              <a:endParaRPr kumimoji="0" lang="en-US" sz="1600" b="0" i="0" u="none" strike="noStrike" cap="none" normalizeH="0" dirty="0">
                <a:ln>
                  <a:noFill/>
                </a:ln>
                <a:effectLst/>
                <a:latin typeface="+mj-lt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aseline="0" dirty="0">
                  <a:latin typeface="+mj-lt"/>
                </a:rPr>
                <a:t>Continuous/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latin typeface="+mj-lt"/>
                </a:rPr>
                <a:t>Raw features</a:t>
              </a: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</p:txBody>
        </p:sp>
        <p:sp>
          <p:nvSpPr>
            <p:cNvPr id="117" name="Rounded Rectangular Callout 116">
              <a:extLst>
                <a:ext uri="{FF2B5EF4-FFF2-40B4-BE49-F238E27FC236}">
                  <a16:creationId xmlns:a16="http://schemas.microsoft.com/office/drawing/2014/main" id="{42386307-A351-204F-9614-2DD506C8E29B}"/>
                </a:ext>
              </a:extLst>
            </p:cNvPr>
            <p:cNvSpPr/>
            <p:nvPr/>
          </p:nvSpPr>
          <p:spPr bwMode="auto">
            <a:xfrm>
              <a:off x="3870943" y="883002"/>
              <a:ext cx="1082057" cy="544899"/>
            </a:xfrm>
            <a:prstGeom prst="wedgeRoundRectCallout">
              <a:avLst>
                <a:gd name="adj1" fmla="val 35151"/>
                <a:gd name="adj2" fmla="val 88217"/>
                <a:gd name="adj3" fmla="val 16667"/>
              </a:avLst>
            </a:prstGeom>
            <a:solidFill>
              <a:schemeClr val="bg1"/>
            </a:solidFill>
            <a:ln w="222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aseline="0" dirty="0">
                  <a:latin typeface="+mj-lt"/>
                </a:rPr>
                <a:t>Continuous</a:t>
              </a:r>
              <a:r>
                <a:rPr lang="en-US" sz="1600" dirty="0">
                  <a:latin typeface="+mj-lt"/>
                </a:rPr>
                <a:t>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effectLst/>
                  <a:latin typeface="+mj-lt"/>
                </a:rPr>
                <a:t>Latent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ular Callout 117">
                  <a:extLst>
                    <a:ext uri="{FF2B5EF4-FFF2-40B4-BE49-F238E27FC236}">
                      <a16:creationId xmlns:a16="http://schemas.microsoft.com/office/drawing/2014/main" id="{38072A32-3429-FB47-BCE8-BF4255697861}"/>
                    </a:ext>
                  </a:extLst>
                </p:cNvPr>
                <p:cNvSpPr/>
                <p:nvPr/>
              </p:nvSpPr>
              <p:spPr bwMode="auto">
                <a:xfrm>
                  <a:off x="5713456" y="1650694"/>
                  <a:ext cx="988257" cy="387250"/>
                </a:xfrm>
                <a:prstGeom prst="wedgeRoundRectCallout">
                  <a:avLst>
                    <a:gd name="adj1" fmla="val -34712"/>
                    <a:gd name="adj2" fmla="val -93821"/>
                    <a:gd name="adj3" fmla="val 16667"/>
                  </a:avLst>
                </a:prstGeom>
                <a:solidFill>
                  <a:schemeClr val="bg1"/>
                </a:solidFill>
                <a:ln w="2222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Ψ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8" name="Rounded Rectangular Callout 117">
                  <a:extLst>
                    <a:ext uri="{FF2B5EF4-FFF2-40B4-BE49-F238E27FC236}">
                      <a16:creationId xmlns:a16="http://schemas.microsoft.com/office/drawing/2014/main" id="{38072A32-3429-FB47-BCE8-BF42556978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3456" y="1650694"/>
                  <a:ext cx="988257" cy="387250"/>
                </a:xfrm>
                <a:prstGeom prst="wedgeRoundRectCallout">
                  <a:avLst>
                    <a:gd name="adj1" fmla="val -34712"/>
                    <a:gd name="adj2" fmla="val -93821"/>
                    <a:gd name="adj3" fmla="val 16667"/>
                  </a:avLst>
                </a:prstGeom>
                <a:blipFill>
                  <a:blip r:embed="rId24"/>
                  <a:stretch>
                    <a:fillRect/>
                  </a:stretch>
                </a:blipFill>
                <a:ln w="2222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ounded Rectangular Callout 118">
                  <a:extLst>
                    <a:ext uri="{FF2B5EF4-FFF2-40B4-BE49-F238E27FC236}">
                      <a16:creationId xmlns:a16="http://schemas.microsoft.com/office/drawing/2014/main" id="{9A489FE0-7030-AB4D-B2F9-26496346F4F4}"/>
                    </a:ext>
                  </a:extLst>
                </p:cNvPr>
                <p:cNvSpPr/>
                <p:nvPr/>
              </p:nvSpPr>
              <p:spPr bwMode="auto">
                <a:xfrm>
                  <a:off x="6267981" y="3053879"/>
                  <a:ext cx="965789" cy="353531"/>
                </a:xfrm>
                <a:prstGeom prst="wedgeRoundRectCallout">
                  <a:avLst>
                    <a:gd name="adj1" fmla="val -74592"/>
                    <a:gd name="adj2" fmla="val -19102"/>
                    <a:gd name="adj3" fmla="val 16667"/>
                  </a:avLst>
                </a:prstGeom>
                <a:solidFill>
                  <a:schemeClr val="bg1"/>
                </a:solidFill>
                <a:ln w="2222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Ψ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9" name="Rounded Rectangular Callout 118">
                  <a:extLst>
                    <a:ext uri="{FF2B5EF4-FFF2-40B4-BE49-F238E27FC236}">
                      <a16:creationId xmlns:a16="http://schemas.microsoft.com/office/drawing/2014/main" id="{9A489FE0-7030-AB4D-B2F9-26496346F4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7981" y="3053879"/>
                  <a:ext cx="965789" cy="353531"/>
                </a:xfrm>
                <a:prstGeom prst="wedgeRoundRectCallout">
                  <a:avLst>
                    <a:gd name="adj1" fmla="val -74592"/>
                    <a:gd name="adj2" fmla="val -19102"/>
                    <a:gd name="adj3" fmla="val 16667"/>
                  </a:avLst>
                </a:prstGeom>
                <a:blipFill>
                  <a:blip r:embed="rId25"/>
                  <a:stretch>
                    <a:fillRect/>
                  </a:stretch>
                </a:blipFill>
                <a:ln w="22225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A795510-33E7-054F-9669-CB93C117D20E}"/>
              </a:ext>
            </a:extLst>
          </p:cNvPr>
          <p:cNvGrpSpPr/>
          <p:nvPr/>
        </p:nvGrpSpPr>
        <p:grpSpPr>
          <a:xfrm>
            <a:off x="6324324" y="5490587"/>
            <a:ext cx="1697019" cy="1088885"/>
            <a:chOff x="6705325" y="5791201"/>
            <a:chExt cx="1697019" cy="1088885"/>
          </a:xfrm>
        </p:grpSpPr>
        <p:sp>
          <p:nvSpPr>
            <p:cNvPr id="121" name="Left Brace 120">
              <a:extLst>
                <a:ext uri="{FF2B5EF4-FFF2-40B4-BE49-F238E27FC236}">
                  <a16:creationId xmlns:a16="http://schemas.microsoft.com/office/drawing/2014/main" id="{B84C1DA4-BB13-0243-85C9-F4FA6E82AE3D}"/>
                </a:ext>
              </a:extLst>
            </p:cNvPr>
            <p:cNvSpPr/>
            <p:nvPr/>
          </p:nvSpPr>
          <p:spPr bwMode="auto">
            <a:xfrm rot="16200000">
              <a:off x="7293920" y="5202606"/>
              <a:ext cx="457200" cy="1634390"/>
            </a:xfrm>
            <a:prstGeom prst="leftBrace">
              <a:avLst>
                <a:gd name="adj1" fmla="val 69667"/>
                <a:gd name="adj2" fmla="val 50000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7351E4F-9AFF-154C-AA3B-1A4A4C9B7DB5}"/>
                </a:ext>
              </a:extLst>
            </p:cNvPr>
            <p:cNvSpPr/>
            <p:nvPr/>
          </p:nvSpPr>
          <p:spPr>
            <a:xfrm>
              <a:off x="6753226" y="6172200"/>
              <a:ext cx="16491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Nonnegative edge potential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19E03D3-42EF-C54F-8FB6-B3CAD0C94061}"/>
              </a:ext>
            </a:extLst>
          </p:cNvPr>
          <p:cNvGrpSpPr/>
          <p:nvPr/>
        </p:nvGrpSpPr>
        <p:grpSpPr>
          <a:xfrm>
            <a:off x="3832840" y="5466883"/>
            <a:ext cx="1596410" cy="1086749"/>
            <a:chOff x="4328085" y="5791200"/>
            <a:chExt cx="1596410" cy="1086749"/>
          </a:xfrm>
        </p:grpSpPr>
        <p:sp>
          <p:nvSpPr>
            <p:cNvPr id="124" name="Left Brace 123">
              <a:extLst>
                <a:ext uri="{FF2B5EF4-FFF2-40B4-BE49-F238E27FC236}">
                  <a16:creationId xmlns:a16="http://schemas.microsoft.com/office/drawing/2014/main" id="{2E22DB41-220E-0849-B863-22921AF68891}"/>
                </a:ext>
              </a:extLst>
            </p:cNvPr>
            <p:cNvSpPr/>
            <p:nvPr/>
          </p:nvSpPr>
          <p:spPr bwMode="auto">
            <a:xfrm rot="16200000">
              <a:off x="4891080" y="5228205"/>
              <a:ext cx="457200" cy="1583189"/>
            </a:xfrm>
            <a:prstGeom prst="leftBrace">
              <a:avLst>
                <a:gd name="adj1" fmla="val 69667"/>
                <a:gd name="adj2" fmla="val 50000"/>
              </a:avLst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94E9F8F-AC6F-494A-8BA4-412712CAFEE1}"/>
                </a:ext>
              </a:extLst>
            </p:cNvPr>
            <p:cNvSpPr/>
            <p:nvPr/>
          </p:nvSpPr>
          <p:spPr>
            <a:xfrm>
              <a:off x="4373954" y="6170063"/>
              <a:ext cx="155054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Nonnegative node potential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4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F0AD-9EEF-F34B-8F03-E6635D1A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structure2vec—posterior as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BEE2F-D287-C64B-9060-7EF3497E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8145" y="2957286"/>
            <a:ext cx="963882" cy="61467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38AAD4-D7BE-D141-83D0-52E8F436C570}"/>
              </a:ext>
            </a:extLst>
          </p:cNvPr>
          <p:cNvGrpSpPr/>
          <p:nvPr/>
        </p:nvGrpSpPr>
        <p:grpSpPr>
          <a:xfrm>
            <a:off x="6273181" y="1555089"/>
            <a:ext cx="1559851" cy="1045534"/>
            <a:chOff x="3696236" y="630866"/>
            <a:chExt cx="1559851" cy="1045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A9A70D-2708-FC4E-B3CB-C17B9B2A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09146" y="1031860"/>
              <a:ext cx="896254" cy="644540"/>
            </a:xfrm>
            <a:prstGeom prst="rect">
              <a:avLst/>
            </a:prstGeom>
            <a:solidFill>
              <a:schemeClr val="bg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81C156-B462-124E-935C-7BE3FE5A8F1C}"/>
                    </a:ext>
                  </a:extLst>
                </p:cNvPr>
                <p:cNvSpPr txBox="1"/>
                <p:nvPr/>
              </p:nvSpPr>
              <p:spPr bwMode="auto">
                <a:xfrm>
                  <a:off x="3696236" y="630866"/>
                  <a:ext cx="1559851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latin typeface="Cambria Math" panose="02040503050406030204" pitchFamily="18" charset="0"/>
                              </a:rPr>
                              <m:t>all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oMath>
                    </m:oMathPara>
                  </a14:m>
                  <a:endParaRPr lang="en-US" sz="24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96236" y="630866"/>
                  <a:ext cx="155985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5700D-76C6-9C47-9C4C-C8878FE782CA}"/>
              </a:ext>
            </a:extLst>
          </p:cNvPr>
          <p:cNvGrpSpPr/>
          <p:nvPr/>
        </p:nvGrpSpPr>
        <p:grpSpPr>
          <a:xfrm>
            <a:off x="7178205" y="1690688"/>
            <a:ext cx="3933140" cy="3079815"/>
            <a:chOff x="3915460" y="1223099"/>
            <a:chExt cx="3933140" cy="307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339157A-5F26-764C-B092-02DC1CF2CB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2341" y="2047518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341" y="2047518"/>
                  <a:ext cx="402084" cy="402084"/>
                </a:xfrm>
                <a:prstGeom prst="ellipse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6428918-B3ED-A24B-B75C-786DC8D8B1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15460" y="3204299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460" y="3204299"/>
                  <a:ext cx="402084" cy="402084"/>
                </a:xfrm>
                <a:prstGeom prst="ellipse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EF44F55-986A-8B4A-B47D-4DB88C43C8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2681" y="3888931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681" y="3888931"/>
                  <a:ext cx="402084" cy="402084"/>
                </a:xfrm>
                <a:prstGeom prst="ellipse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D0D4342-EB2E-4842-9C28-A4CEE5C48E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8771" y="3900830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771" y="3900830"/>
                  <a:ext cx="402084" cy="402084"/>
                </a:xfrm>
                <a:prstGeom prst="ellipse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687FB99-0FBC-9A40-AD96-3B9658301B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46516" y="3183215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Oval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516" y="3183215"/>
                  <a:ext cx="402084" cy="402084"/>
                </a:xfrm>
                <a:prstGeom prst="ellipse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1A456F5-A87E-CB4F-A207-44CD387CF6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9369" y="2051955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Oval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369" y="2051955"/>
                  <a:ext cx="402084" cy="402084"/>
                </a:xfrm>
                <a:prstGeom prst="ellipse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C1EE19-2B20-1F4A-83AB-CFAEC527B277}"/>
                </a:ext>
              </a:extLst>
            </p:cNvPr>
            <p:cNvCxnSpPr/>
            <p:nvPr/>
          </p:nvCxnSpPr>
          <p:spPr>
            <a:xfrm flipV="1">
              <a:off x="4219082" y="1492036"/>
              <a:ext cx="359799" cy="62407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92E5DED-141E-254C-A4D1-B94C8A4CE5A0}"/>
                    </a:ext>
                  </a:extLst>
                </p:cNvPr>
                <p:cNvSpPr/>
                <p:nvPr/>
              </p:nvSpPr>
              <p:spPr bwMode="auto">
                <a:xfrm rot="916737">
                  <a:off x="4536436" y="1223099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4536436" y="1223099"/>
                  <a:ext cx="486040" cy="373602"/>
                </a:xfrm>
                <a:prstGeom prst="ellipse">
                  <a:avLst/>
                </a:prstGeom>
                <a:blipFill rotWithShape="1">
                  <a:blip r:embed="rId14"/>
                  <a:stretch>
                    <a:fillRect l="-7407" b="-15152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8BBA833-8D6F-2842-B057-3E9B0B12C37C}"/>
                    </a:ext>
                  </a:extLst>
                </p:cNvPr>
                <p:cNvSpPr/>
                <p:nvPr/>
              </p:nvSpPr>
              <p:spPr bwMode="auto">
                <a:xfrm rot="916737">
                  <a:off x="3926836" y="2109508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43" name="Oval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3926836" y="2109508"/>
                  <a:ext cx="486040" cy="373602"/>
                </a:xfrm>
                <a:prstGeom prst="ellipse">
                  <a:avLst/>
                </a:prstGeom>
                <a:blipFill rotWithShape="1">
                  <a:blip r:embed="rId15"/>
                  <a:stretch>
                    <a:fillRect l="-7407" b="-13846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58E54C7-B27A-414D-8E53-D05F860AA005}"/>
                    </a:ext>
                  </a:extLst>
                </p:cNvPr>
                <p:cNvSpPr/>
                <p:nvPr/>
              </p:nvSpPr>
              <p:spPr bwMode="auto">
                <a:xfrm rot="916737">
                  <a:off x="6102724" y="1352837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45" name="Oval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6102724" y="1352837"/>
                  <a:ext cx="486040" cy="373602"/>
                </a:xfrm>
                <a:prstGeom prst="ellipse">
                  <a:avLst/>
                </a:prstGeom>
                <a:blipFill rotWithShape="1">
                  <a:blip r:embed="rId16"/>
                  <a:stretch>
                    <a:fillRect l="-7407" b="-15385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0BEB99C-70D2-2C4F-B7FE-C4C340D6DB1D}"/>
                    </a:ext>
                  </a:extLst>
                </p:cNvPr>
                <p:cNvSpPr/>
                <p:nvPr/>
              </p:nvSpPr>
              <p:spPr bwMode="auto">
                <a:xfrm rot="916737">
                  <a:off x="5146036" y="3074160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46" name="Oval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5146036" y="3074160"/>
                  <a:ext cx="486040" cy="373602"/>
                </a:xfrm>
                <a:prstGeom prst="ellipse">
                  <a:avLst/>
                </a:prstGeom>
                <a:blipFill rotWithShape="1">
                  <a:blip r:embed="rId17"/>
                  <a:stretch>
                    <a:fillRect l="-7407" b="-13636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B8AA205-232A-2149-817E-A51548088BD3}"/>
                    </a:ext>
                  </a:extLst>
                </p:cNvPr>
                <p:cNvSpPr/>
                <p:nvPr/>
              </p:nvSpPr>
              <p:spPr bwMode="auto">
                <a:xfrm rot="916737">
                  <a:off x="6746236" y="3200688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48" name="Oval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6746236" y="3200688"/>
                  <a:ext cx="486040" cy="373602"/>
                </a:xfrm>
                <a:prstGeom prst="ellipse">
                  <a:avLst/>
                </a:prstGeom>
                <a:blipFill rotWithShape="1">
                  <a:blip r:embed="rId18"/>
                  <a:stretch>
                    <a:fillRect l="-7317" b="-15385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C32552B-C85C-2F4B-9692-304C163648B0}"/>
                    </a:ext>
                  </a:extLst>
                </p:cNvPr>
                <p:cNvSpPr/>
                <p:nvPr/>
              </p:nvSpPr>
              <p:spPr bwMode="auto">
                <a:xfrm rot="916737">
                  <a:off x="7279636" y="2267238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sz="2000" b="0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49" name="Oval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7279636" y="2267238"/>
                  <a:ext cx="486040" cy="373602"/>
                </a:xfrm>
                <a:prstGeom prst="ellipse">
                  <a:avLst/>
                </a:prstGeom>
                <a:blipFill rotWithShape="1">
                  <a:blip r:embed="rId19"/>
                  <a:stretch>
                    <a:fillRect l="-7407" b="-13846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E3C2FF-7E9C-7B41-AD3A-669817837257}"/>
                </a:ext>
              </a:extLst>
            </p:cNvPr>
            <p:cNvCxnSpPr/>
            <p:nvPr/>
          </p:nvCxnSpPr>
          <p:spPr>
            <a:xfrm>
              <a:off x="5013886" y="1473940"/>
              <a:ext cx="1097428" cy="165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3D234E-9ACB-4A47-9A0A-C0E1172F56A1}"/>
                </a:ext>
              </a:extLst>
            </p:cNvPr>
            <p:cNvCxnSpPr/>
            <p:nvPr/>
          </p:nvCxnSpPr>
          <p:spPr>
            <a:xfrm>
              <a:off x="4300816" y="2469012"/>
              <a:ext cx="853810" cy="72790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E5B430-0209-0F4F-A83E-5BEFA568F92A}"/>
                </a:ext>
              </a:extLst>
            </p:cNvPr>
            <p:cNvCxnSpPr/>
            <p:nvPr/>
          </p:nvCxnSpPr>
          <p:spPr>
            <a:xfrm flipV="1">
              <a:off x="5623486" y="3323449"/>
              <a:ext cx="1131340" cy="155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21B05F-4378-A149-BE43-8F837674ED0A}"/>
                </a:ext>
              </a:extLst>
            </p:cNvPr>
            <p:cNvCxnSpPr/>
            <p:nvPr/>
          </p:nvCxnSpPr>
          <p:spPr>
            <a:xfrm flipV="1">
              <a:off x="7189831" y="2634237"/>
              <a:ext cx="283599" cy="6711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FAA730-B45B-904A-B993-FB7DCE2E6D8B}"/>
                </a:ext>
              </a:extLst>
            </p:cNvPr>
            <p:cNvCxnSpPr/>
            <p:nvPr/>
          </p:nvCxnSpPr>
          <p:spPr>
            <a:xfrm flipH="1" flipV="1">
              <a:off x="6580174" y="1603678"/>
              <a:ext cx="811522" cy="67765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CB1C28E-1514-6A42-9A22-822150B97DA1}"/>
                </a:ext>
              </a:extLst>
            </p:cNvPr>
            <p:cNvCxnSpPr/>
            <p:nvPr/>
          </p:nvCxnSpPr>
          <p:spPr>
            <a:xfrm flipH="1">
              <a:off x="4723383" y="1590098"/>
              <a:ext cx="6847" cy="45742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20694E-F1E8-D84B-B946-F5C9F09756B3}"/>
                </a:ext>
              </a:extLst>
            </p:cNvPr>
            <p:cNvCxnSpPr/>
            <p:nvPr/>
          </p:nvCxnSpPr>
          <p:spPr>
            <a:xfrm flipH="1">
              <a:off x="4116502" y="2476507"/>
              <a:ext cx="4128" cy="72779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8C490E1-1F39-2D44-953A-76FA8D5B92A1}"/>
                </a:ext>
              </a:extLst>
            </p:cNvPr>
            <p:cNvCxnSpPr/>
            <p:nvPr/>
          </p:nvCxnSpPr>
          <p:spPr>
            <a:xfrm flipH="1">
              <a:off x="5333723" y="3441159"/>
              <a:ext cx="6107" cy="44777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544C63-EB0C-FD48-812D-6852B4F3DA92}"/>
                </a:ext>
              </a:extLst>
            </p:cNvPr>
            <p:cNvCxnSpPr/>
            <p:nvPr/>
          </p:nvCxnSpPr>
          <p:spPr>
            <a:xfrm flipH="1">
              <a:off x="6939813" y="3567687"/>
              <a:ext cx="217" cy="333143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182A02-B80F-0D4C-A6C2-C556B8F82579}"/>
                </a:ext>
              </a:extLst>
            </p:cNvPr>
            <p:cNvCxnSpPr/>
            <p:nvPr/>
          </p:nvCxnSpPr>
          <p:spPr>
            <a:xfrm flipH="1">
              <a:off x="7647558" y="2626742"/>
              <a:ext cx="6058" cy="556473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D5499A-DA9A-BA45-B195-38BF86217A6F}"/>
                </a:ext>
              </a:extLst>
            </p:cNvPr>
            <p:cNvCxnSpPr/>
            <p:nvPr/>
          </p:nvCxnSpPr>
          <p:spPr>
            <a:xfrm flipH="1">
              <a:off x="6290411" y="1719836"/>
              <a:ext cx="6107" cy="33211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B1977A-D3B4-FC45-8400-FE10C2E6C307}"/>
                </a:ext>
              </a:extLst>
            </p:cNvPr>
            <p:cNvCxnSpPr/>
            <p:nvPr/>
          </p:nvCxnSpPr>
          <p:spPr>
            <a:xfrm flipV="1">
              <a:off x="4370431" y="1621774"/>
              <a:ext cx="1774738" cy="59239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EC8723-E175-484D-B3BF-855AFCADF0D8}"/>
                </a:ext>
              </a:extLst>
            </p:cNvPr>
            <p:cNvCxnSpPr/>
            <p:nvPr/>
          </p:nvCxnSpPr>
          <p:spPr>
            <a:xfrm flipH="1" flipV="1">
              <a:off x="6476704" y="1712341"/>
              <a:ext cx="561778" cy="149495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98BF418-BF37-8849-B9AB-90E04D25DF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2659" y="1675210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EAD394A4-D67C-E942-804D-7160C37705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4391" y="2771624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45212-90DD-C14A-9498-97F2CA4A3CC9}"/>
                  </a:ext>
                </a:extLst>
              </p:cNvPr>
              <p:cNvSpPr txBox="1"/>
              <p:nvPr/>
            </p:nvSpPr>
            <p:spPr bwMode="auto">
              <a:xfrm>
                <a:off x="10156056" y="1649492"/>
                <a:ext cx="1614801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0" kern="0" dirty="0">
                    <a:solidFill>
                      <a:schemeClr val="tx1"/>
                    </a:solidFill>
                    <a:latin typeface="+mj-lt"/>
                  </a:rPr>
                  <a:t>LVM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𝐺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=(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𝒱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ℇ</m:t>
                      </m:r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45212-90DD-C14A-9498-97F2CA4A3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56056" y="1649492"/>
                <a:ext cx="1614801" cy="830997"/>
              </a:xfrm>
              <a:prstGeom prst="rect">
                <a:avLst/>
              </a:prstGeom>
              <a:blipFill>
                <a:blip r:embed="rId20"/>
                <a:stretch>
                  <a:fillRect l="-5469" t="-6061" b="-757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3E30D-03FF-A944-9A17-A061AC3CC084}"/>
                  </a:ext>
                </a:extLst>
              </p:cNvPr>
              <p:cNvSpPr txBox="1"/>
              <p:nvPr/>
            </p:nvSpPr>
            <p:spPr bwMode="auto">
              <a:xfrm>
                <a:off x="7072745" y="3134023"/>
                <a:ext cx="1202624" cy="4001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43E30D-03FF-A944-9A17-A061AC3C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2745" y="3134023"/>
                <a:ext cx="1202624" cy="400110"/>
              </a:xfrm>
              <a:prstGeom prst="rect">
                <a:avLst/>
              </a:prstGeom>
              <a:blipFill>
                <a:blip r:embed="rId21"/>
                <a:stretch>
                  <a:fillRect l="-14583" b="-1875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C84732A2-0EF2-174D-A16E-F33F7AA9F6E7}"/>
              </a:ext>
            </a:extLst>
          </p:cNvPr>
          <p:cNvGrpSpPr/>
          <p:nvPr/>
        </p:nvGrpSpPr>
        <p:grpSpPr>
          <a:xfrm>
            <a:off x="3363706" y="1633250"/>
            <a:ext cx="3088847" cy="1455242"/>
            <a:chOff x="1219200" y="1390650"/>
            <a:chExt cx="3088847" cy="145524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753B820-0B36-4143-9B61-B7AF47AEBD22}"/>
                </a:ext>
              </a:extLst>
            </p:cNvPr>
            <p:cNvGrpSpPr/>
            <p:nvPr/>
          </p:nvGrpSpPr>
          <p:grpSpPr>
            <a:xfrm>
              <a:off x="2974071" y="2531424"/>
              <a:ext cx="1293129" cy="219158"/>
              <a:chOff x="3050271" y="2332017"/>
              <a:chExt cx="1293129" cy="219158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85C107E-CBF5-3C48-9661-E4BF4BBBC43C}"/>
                  </a:ext>
                </a:extLst>
              </p:cNvPr>
              <p:cNvCxnSpPr/>
              <p:nvPr/>
            </p:nvCxnSpPr>
            <p:spPr bwMode="auto">
              <a:xfrm flipV="1">
                <a:off x="3050271" y="2448786"/>
                <a:ext cx="1293128" cy="1357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lg"/>
                <a:tailEnd type="none"/>
              </a:ln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7E609B1-C61F-4042-BB3D-E7387B5C1D85}"/>
                  </a:ext>
                </a:extLst>
              </p:cNvPr>
              <p:cNvCxnSpPr/>
              <p:nvPr/>
            </p:nvCxnSpPr>
            <p:spPr bwMode="auto">
              <a:xfrm flipH="1">
                <a:off x="4343399" y="2332017"/>
                <a:ext cx="1" cy="21915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/>
                <a:tailEnd type="none"/>
              </a:ln>
            </p:spPr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DB75AF7-81F3-0843-8770-32225CC1929C}"/>
                </a:ext>
              </a:extLst>
            </p:cNvPr>
            <p:cNvGrpSpPr/>
            <p:nvPr/>
          </p:nvGrpSpPr>
          <p:grpSpPr>
            <a:xfrm>
              <a:off x="2974071" y="1476292"/>
              <a:ext cx="1216930" cy="219158"/>
              <a:chOff x="2749969" y="1276263"/>
              <a:chExt cx="1299098" cy="219158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23229E0-FF13-F346-ADD8-8113C951A27D}"/>
                  </a:ext>
                </a:extLst>
              </p:cNvPr>
              <p:cNvCxnSpPr/>
              <p:nvPr/>
            </p:nvCxnSpPr>
            <p:spPr bwMode="auto">
              <a:xfrm flipV="1">
                <a:off x="2749969" y="1385047"/>
                <a:ext cx="1299098" cy="798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lg"/>
                <a:tailEnd type="none"/>
              </a:ln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CA2641-C9B3-3740-9D63-E111626C97D0}"/>
                  </a:ext>
                </a:extLst>
              </p:cNvPr>
              <p:cNvCxnSpPr/>
              <p:nvPr/>
            </p:nvCxnSpPr>
            <p:spPr bwMode="auto">
              <a:xfrm flipH="1">
                <a:off x="4037516" y="1276263"/>
                <a:ext cx="1" cy="21915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/>
                <a:tailEnd type="none"/>
              </a:ln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BB6DA29-2479-AB4D-A59F-5948CB5D7076}"/>
                    </a:ext>
                  </a:extLst>
                </p:cNvPr>
                <p:cNvSpPr txBox="1"/>
                <p:nvPr/>
              </p:nvSpPr>
              <p:spPr bwMode="auto">
                <a:xfrm>
                  <a:off x="1219200" y="1390650"/>
                  <a:ext cx="487505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9200" y="1390650"/>
                  <a:ext cx="487505" cy="400110"/>
                </a:xfrm>
                <a:prstGeom prst="rect">
                  <a:avLst/>
                </a:prstGeom>
                <a:blipFill>
                  <a:blip r:embed="rId60"/>
                  <a:stretch>
                    <a:fillRect b="-606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54D314E-E468-1441-9353-A69A1EA9D30F}"/>
                    </a:ext>
                  </a:extLst>
                </p:cNvPr>
                <p:cNvSpPr txBox="1"/>
                <p:nvPr/>
              </p:nvSpPr>
              <p:spPr bwMode="auto">
                <a:xfrm>
                  <a:off x="1219200" y="2445782"/>
                  <a:ext cx="493468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19200" y="2445782"/>
                  <a:ext cx="493468" cy="400110"/>
                </a:xfrm>
                <a:prstGeom prst="rect">
                  <a:avLst/>
                </a:prstGeom>
                <a:blipFill>
                  <a:blip r:embed="rId61"/>
                  <a:stretch>
                    <a:fillRect b="-606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57D545-5FE3-2449-839B-FFEAFD114BCD}"/>
                </a:ext>
              </a:extLst>
            </p:cNvPr>
            <p:cNvSpPr txBox="1"/>
            <p:nvPr/>
          </p:nvSpPr>
          <p:spPr bwMode="auto">
            <a:xfrm>
              <a:off x="1731701" y="1891179"/>
              <a:ext cx="257634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indent="0" algn="ctr">
                <a:buFont typeface="Wingdings" pitchFamily="-64" charset="2"/>
                <a:buNone/>
              </a:pPr>
              <a:r>
                <a:rPr lang="en-US" sz="2400" kern="0" dirty="0"/>
                <a:t>Statistics of posterior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CEDEBA6-00D1-AC44-9939-DAB2D5ABC7DA}"/>
                  </a:ext>
                </a:extLst>
              </p:cNvPr>
              <p:cNvSpPr/>
              <p:nvPr/>
            </p:nvSpPr>
            <p:spPr>
              <a:xfrm>
                <a:off x="711634" y="4035276"/>
                <a:ext cx="5676655" cy="255108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ll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except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ll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all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1. Capture both nodal and topological info.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2. Aggregate information from distant nodes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CEDEBA6-00D1-AC44-9939-DAB2D5ABC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34" y="4035276"/>
                <a:ext cx="5676655" cy="2551083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00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8C52-9AE5-B645-A8BC-C00982C3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structure2vec—mean field inference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9D5AF-3C76-8148-A6C7-900E7E33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51" y="1557566"/>
            <a:ext cx="3326725" cy="6789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09DA071-9F76-8E4B-9611-D0ED3D5E35A0}"/>
              </a:ext>
            </a:extLst>
          </p:cNvPr>
          <p:cNvSpPr txBox="1"/>
          <p:nvPr/>
        </p:nvSpPr>
        <p:spPr>
          <a:xfrm>
            <a:off x="1430692" y="1504400"/>
            <a:ext cx="323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Variational</a:t>
            </a:r>
            <a:r>
              <a:rPr lang="en-US" sz="2400" dirty="0"/>
              <a:t> distributions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BBE38C-D8D5-FF48-8DC1-751A04606FB9}"/>
                  </a:ext>
                </a:extLst>
              </p:cNvPr>
              <p:cNvSpPr txBox="1"/>
              <p:nvPr/>
            </p:nvSpPr>
            <p:spPr>
              <a:xfrm>
                <a:off x="4604946" y="1542699"/>
                <a:ext cx="854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CBBE38C-D8D5-FF48-8DC1-751A04606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946" y="1542699"/>
                <a:ext cx="854016" cy="369332"/>
              </a:xfrm>
              <a:prstGeom prst="rect">
                <a:avLst/>
              </a:prstGeom>
              <a:blipFill>
                <a:blip r:embed="rId3"/>
                <a:stretch>
                  <a:fillRect l="-7353" r="-10294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3D16F9E-E4D2-B444-82BF-C824D3FAA6C9}"/>
              </a:ext>
            </a:extLst>
          </p:cNvPr>
          <p:cNvSpPr txBox="1"/>
          <p:nvPr/>
        </p:nvSpPr>
        <p:spPr>
          <a:xfrm>
            <a:off x="1619881" y="2462523"/>
            <a:ext cx="770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Optimal solution satisfies the following fixed point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8E93FF-8F13-B34B-9320-677956D4294E}"/>
                  </a:ext>
                </a:extLst>
              </p:cNvPr>
              <p:cNvSpPr txBox="1"/>
              <p:nvPr/>
            </p:nvSpPr>
            <p:spPr>
              <a:xfrm>
                <a:off x="1627352" y="5064823"/>
                <a:ext cx="854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8E93FF-8F13-B34B-9320-677956D4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52" y="5064823"/>
                <a:ext cx="854016" cy="369332"/>
              </a:xfrm>
              <a:prstGeom prst="rect">
                <a:avLst/>
              </a:prstGeom>
              <a:blipFill>
                <a:blip r:embed="rId4"/>
                <a:stretch>
                  <a:fillRect l="-7353" r="-117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667040B-B400-C840-A350-A74E707847EC}"/>
              </a:ext>
            </a:extLst>
          </p:cNvPr>
          <p:cNvSpPr txBox="1"/>
          <p:nvPr/>
        </p:nvSpPr>
        <p:spPr>
          <a:xfrm>
            <a:off x="2481368" y="5034680"/>
            <a:ext cx="454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is the functional of neighbor </a:t>
            </a:r>
            <a:r>
              <a:rPr lang="en-US" sz="2400" dirty="0" err="1"/>
              <a:t>marginals</a:t>
            </a:r>
            <a:endParaRPr lang="en-US" sz="24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7EED4F6-4B0E-0A47-8981-A11FEE617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129" y="6063822"/>
            <a:ext cx="5366281" cy="35429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751C21-B83B-E846-B417-7C87DEB6F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129" y="3122275"/>
            <a:ext cx="8608490" cy="74695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F23378-D7AE-0447-AA2A-4F5576210236}"/>
              </a:ext>
            </a:extLst>
          </p:cNvPr>
          <p:cNvSpPr txBox="1"/>
          <p:nvPr/>
        </p:nvSpPr>
        <p:spPr>
          <a:xfrm>
            <a:off x="1561872" y="4274029"/>
            <a:ext cx="166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Equivalently,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DA31AAF-076C-624F-9E25-CC090DE9D6A1}"/>
              </a:ext>
            </a:extLst>
          </p:cNvPr>
          <p:cNvGrpSpPr/>
          <p:nvPr/>
        </p:nvGrpSpPr>
        <p:grpSpPr>
          <a:xfrm>
            <a:off x="7982350" y="4197281"/>
            <a:ext cx="2304148" cy="2137106"/>
            <a:chOff x="7680230" y="3944925"/>
            <a:chExt cx="2304148" cy="2137106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959B831-2200-EC45-8E3F-142B8374DFAB}"/>
                </a:ext>
              </a:extLst>
            </p:cNvPr>
            <p:cNvSpPr/>
            <p:nvPr/>
          </p:nvSpPr>
          <p:spPr bwMode="auto">
            <a:xfrm>
              <a:off x="7680230" y="3944925"/>
              <a:ext cx="2304148" cy="2137106"/>
            </a:xfrm>
            <a:custGeom>
              <a:avLst/>
              <a:gdLst>
                <a:gd name="connsiteX0" fmla="*/ 235015 w 1512287"/>
                <a:gd name="connsiteY0" fmla="*/ 338019 h 1316476"/>
                <a:gd name="connsiteX1" fmla="*/ 275208 w 1512287"/>
                <a:gd name="connsiteY1" fmla="*/ 227487 h 1316476"/>
                <a:gd name="connsiteX2" fmla="*/ 385740 w 1512287"/>
                <a:gd name="connsiteY2" fmla="*/ 66713 h 1316476"/>
                <a:gd name="connsiteX3" fmla="*/ 536465 w 1512287"/>
                <a:gd name="connsiteY3" fmla="*/ 6423 h 1316476"/>
                <a:gd name="connsiteX4" fmla="*/ 727384 w 1512287"/>
                <a:gd name="connsiteY4" fmla="*/ 16471 h 1316476"/>
                <a:gd name="connsiteX5" fmla="*/ 717336 w 1512287"/>
                <a:gd name="connsiteY5" fmla="*/ 137052 h 1316476"/>
                <a:gd name="connsiteX6" fmla="*/ 667094 w 1512287"/>
                <a:gd name="connsiteY6" fmla="*/ 247583 h 1316476"/>
                <a:gd name="connsiteX7" fmla="*/ 596755 w 1512287"/>
                <a:gd name="connsiteY7" fmla="*/ 297825 h 1316476"/>
                <a:gd name="connsiteX8" fmla="*/ 817819 w 1512287"/>
                <a:gd name="connsiteY8" fmla="*/ 287777 h 1316476"/>
                <a:gd name="connsiteX9" fmla="*/ 918303 w 1512287"/>
                <a:gd name="connsiteY9" fmla="*/ 137052 h 1316476"/>
                <a:gd name="connsiteX10" fmla="*/ 1119270 w 1512287"/>
                <a:gd name="connsiteY10" fmla="*/ 86810 h 1316476"/>
                <a:gd name="connsiteX11" fmla="*/ 1360430 w 1512287"/>
                <a:gd name="connsiteY11" fmla="*/ 26520 h 1316476"/>
                <a:gd name="connsiteX12" fmla="*/ 1511155 w 1512287"/>
                <a:gd name="connsiteY12" fmla="*/ 187293 h 1316476"/>
                <a:gd name="connsiteX13" fmla="*/ 1410672 w 1512287"/>
                <a:gd name="connsiteY13" fmla="*/ 338019 h 1316476"/>
                <a:gd name="connsiteX14" fmla="*/ 1089125 w 1512287"/>
                <a:gd name="connsiteY14" fmla="*/ 408357 h 1316476"/>
                <a:gd name="connsiteX15" fmla="*/ 626900 w 1512287"/>
                <a:gd name="connsiteY15" fmla="*/ 528937 h 1316476"/>
                <a:gd name="connsiteX16" fmla="*/ 425933 w 1512287"/>
                <a:gd name="connsiteY16" fmla="*/ 629421 h 1316476"/>
                <a:gd name="connsiteX17" fmla="*/ 646997 w 1512287"/>
                <a:gd name="connsiteY17" fmla="*/ 770098 h 1316476"/>
                <a:gd name="connsiteX18" fmla="*/ 888158 w 1512287"/>
                <a:gd name="connsiteY18" fmla="*/ 850485 h 1316476"/>
                <a:gd name="connsiteX19" fmla="*/ 1069028 w 1512287"/>
                <a:gd name="connsiteY19" fmla="*/ 1021307 h 1316476"/>
                <a:gd name="connsiteX20" fmla="*/ 978593 w 1512287"/>
                <a:gd name="connsiteY20" fmla="*/ 1182080 h 1316476"/>
                <a:gd name="connsiteX21" fmla="*/ 727384 w 1512287"/>
                <a:gd name="connsiteY21" fmla="*/ 1182080 h 1316476"/>
                <a:gd name="connsiteX22" fmla="*/ 586707 w 1512287"/>
                <a:gd name="connsiteY22" fmla="*/ 1041403 h 1316476"/>
                <a:gd name="connsiteX23" fmla="*/ 405837 w 1512287"/>
                <a:gd name="connsiteY23" fmla="*/ 890678 h 1316476"/>
                <a:gd name="connsiteX24" fmla="*/ 395788 w 1512287"/>
                <a:gd name="connsiteY24" fmla="*/ 930871 h 1316476"/>
                <a:gd name="connsiteX25" fmla="*/ 435982 w 1512287"/>
                <a:gd name="connsiteY25" fmla="*/ 1222274 h 1316476"/>
                <a:gd name="connsiteX26" fmla="*/ 204870 w 1512287"/>
                <a:gd name="connsiteY26" fmla="*/ 1312709 h 1316476"/>
                <a:gd name="connsiteX27" fmla="*/ 134531 w 1512287"/>
                <a:gd name="connsiteY27" fmla="*/ 1282564 h 1316476"/>
                <a:gd name="connsiteX28" fmla="*/ 3903 w 1512287"/>
                <a:gd name="connsiteY28" fmla="*/ 1131838 h 1316476"/>
                <a:gd name="connsiteX29" fmla="*/ 44096 w 1512287"/>
                <a:gd name="connsiteY29" fmla="*/ 950968 h 1316476"/>
                <a:gd name="connsiteX30" fmla="*/ 144580 w 1512287"/>
                <a:gd name="connsiteY30" fmla="*/ 739953 h 1316476"/>
                <a:gd name="connsiteX31" fmla="*/ 23999 w 1512287"/>
                <a:gd name="connsiteY31" fmla="*/ 629421 h 1316476"/>
                <a:gd name="connsiteX32" fmla="*/ 114434 w 1512287"/>
                <a:gd name="connsiteY32" fmla="*/ 378212 h 1316476"/>
                <a:gd name="connsiteX33" fmla="*/ 235015 w 1512287"/>
                <a:gd name="connsiteY33" fmla="*/ 338019 h 1316476"/>
                <a:gd name="connsiteX0" fmla="*/ 235015 w 1512287"/>
                <a:gd name="connsiteY0" fmla="*/ 338019 h 1316476"/>
                <a:gd name="connsiteX1" fmla="*/ 275208 w 1512287"/>
                <a:gd name="connsiteY1" fmla="*/ 227487 h 1316476"/>
                <a:gd name="connsiteX2" fmla="*/ 385740 w 1512287"/>
                <a:gd name="connsiteY2" fmla="*/ 66713 h 1316476"/>
                <a:gd name="connsiteX3" fmla="*/ 536465 w 1512287"/>
                <a:gd name="connsiteY3" fmla="*/ 6423 h 1316476"/>
                <a:gd name="connsiteX4" fmla="*/ 727384 w 1512287"/>
                <a:gd name="connsiteY4" fmla="*/ 16471 h 1316476"/>
                <a:gd name="connsiteX5" fmla="*/ 717336 w 1512287"/>
                <a:gd name="connsiteY5" fmla="*/ 137052 h 1316476"/>
                <a:gd name="connsiteX6" fmla="*/ 667094 w 1512287"/>
                <a:gd name="connsiteY6" fmla="*/ 247583 h 1316476"/>
                <a:gd name="connsiteX7" fmla="*/ 626900 w 1512287"/>
                <a:gd name="connsiteY7" fmla="*/ 348066 h 1316476"/>
                <a:gd name="connsiteX8" fmla="*/ 817819 w 1512287"/>
                <a:gd name="connsiteY8" fmla="*/ 287777 h 1316476"/>
                <a:gd name="connsiteX9" fmla="*/ 918303 w 1512287"/>
                <a:gd name="connsiteY9" fmla="*/ 137052 h 1316476"/>
                <a:gd name="connsiteX10" fmla="*/ 1119270 w 1512287"/>
                <a:gd name="connsiteY10" fmla="*/ 86810 h 1316476"/>
                <a:gd name="connsiteX11" fmla="*/ 1360430 w 1512287"/>
                <a:gd name="connsiteY11" fmla="*/ 26520 h 1316476"/>
                <a:gd name="connsiteX12" fmla="*/ 1511155 w 1512287"/>
                <a:gd name="connsiteY12" fmla="*/ 187293 h 1316476"/>
                <a:gd name="connsiteX13" fmla="*/ 1410672 w 1512287"/>
                <a:gd name="connsiteY13" fmla="*/ 338019 h 1316476"/>
                <a:gd name="connsiteX14" fmla="*/ 1089125 w 1512287"/>
                <a:gd name="connsiteY14" fmla="*/ 408357 h 1316476"/>
                <a:gd name="connsiteX15" fmla="*/ 626900 w 1512287"/>
                <a:gd name="connsiteY15" fmla="*/ 528937 h 1316476"/>
                <a:gd name="connsiteX16" fmla="*/ 425933 w 1512287"/>
                <a:gd name="connsiteY16" fmla="*/ 629421 h 1316476"/>
                <a:gd name="connsiteX17" fmla="*/ 646997 w 1512287"/>
                <a:gd name="connsiteY17" fmla="*/ 770098 h 1316476"/>
                <a:gd name="connsiteX18" fmla="*/ 888158 w 1512287"/>
                <a:gd name="connsiteY18" fmla="*/ 850485 h 1316476"/>
                <a:gd name="connsiteX19" fmla="*/ 1069028 w 1512287"/>
                <a:gd name="connsiteY19" fmla="*/ 1021307 h 1316476"/>
                <a:gd name="connsiteX20" fmla="*/ 978593 w 1512287"/>
                <a:gd name="connsiteY20" fmla="*/ 1182080 h 1316476"/>
                <a:gd name="connsiteX21" fmla="*/ 727384 w 1512287"/>
                <a:gd name="connsiteY21" fmla="*/ 1182080 h 1316476"/>
                <a:gd name="connsiteX22" fmla="*/ 586707 w 1512287"/>
                <a:gd name="connsiteY22" fmla="*/ 1041403 h 1316476"/>
                <a:gd name="connsiteX23" fmla="*/ 405837 w 1512287"/>
                <a:gd name="connsiteY23" fmla="*/ 890678 h 1316476"/>
                <a:gd name="connsiteX24" fmla="*/ 395788 w 1512287"/>
                <a:gd name="connsiteY24" fmla="*/ 930871 h 1316476"/>
                <a:gd name="connsiteX25" fmla="*/ 435982 w 1512287"/>
                <a:gd name="connsiteY25" fmla="*/ 1222274 h 1316476"/>
                <a:gd name="connsiteX26" fmla="*/ 204870 w 1512287"/>
                <a:gd name="connsiteY26" fmla="*/ 1312709 h 1316476"/>
                <a:gd name="connsiteX27" fmla="*/ 134531 w 1512287"/>
                <a:gd name="connsiteY27" fmla="*/ 1282564 h 1316476"/>
                <a:gd name="connsiteX28" fmla="*/ 3903 w 1512287"/>
                <a:gd name="connsiteY28" fmla="*/ 1131838 h 1316476"/>
                <a:gd name="connsiteX29" fmla="*/ 44096 w 1512287"/>
                <a:gd name="connsiteY29" fmla="*/ 950968 h 1316476"/>
                <a:gd name="connsiteX30" fmla="*/ 144580 w 1512287"/>
                <a:gd name="connsiteY30" fmla="*/ 739953 h 1316476"/>
                <a:gd name="connsiteX31" fmla="*/ 23999 w 1512287"/>
                <a:gd name="connsiteY31" fmla="*/ 629421 h 1316476"/>
                <a:gd name="connsiteX32" fmla="*/ 114434 w 1512287"/>
                <a:gd name="connsiteY32" fmla="*/ 378212 h 1316476"/>
                <a:gd name="connsiteX33" fmla="*/ 235015 w 1512287"/>
                <a:gd name="connsiteY33" fmla="*/ 338019 h 1316476"/>
                <a:gd name="connsiteX0" fmla="*/ 235015 w 1512287"/>
                <a:gd name="connsiteY0" fmla="*/ 338019 h 1316476"/>
                <a:gd name="connsiteX1" fmla="*/ 275208 w 1512287"/>
                <a:gd name="connsiteY1" fmla="*/ 227487 h 1316476"/>
                <a:gd name="connsiteX2" fmla="*/ 385740 w 1512287"/>
                <a:gd name="connsiteY2" fmla="*/ 66713 h 1316476"/>
                <a:gd name="connsiteX3" fmla="*/ 536465 w 1512287"/>
                <a:gd name="connsiteY3" fmla="*/ 6423 h 1316476"/>
                <a:gd name="connsiteX4" fmla="*/ 727384 w 1512287"/>
                <a:gd name="connsiteY4" fmla="*/ 16471 h 1316476"/>
                <a:gd name="connsiteX5" fmla="*/ 717336 w 1512287"/>
                <a:gd name="connsiteY5" fmla="*/ 137052 h 1316476"/>
                <a:gd name="connsiteX6" fmla="*/ 667094 w 1512287"/>
                <a:gd name="connsiteY6" fmla="*/ 247583 h 1316476"/>
                <a:gd name="connsiteX7" fmla="*/ 626900 w 1512287"/>
                <a:gd name="connsiteY7" fmla="*/ 348066 h 1316476"/>
                <a:gd name="connsiteX8" fmla="*/ 817819 w 1512287"/>
                <a:gd name="connsiteY8" fmla="*/ 287777 h 1316476"/>
                <a:gd name="connsiteX9" fmla="*/ 938400 w 1512287"/>
                <a:gd name="connsiteY9" fmla="*/ 197342 h 1316476"/>
                <a:gd name="connsiteX10" fmla="*/ 1119270 w 1512287"/>
                <a:gd name="connsiteY10" fmla="*/ 86810 h 1316476"/>
                <a:gd name="connsiteX11" fmla="*/ 1360430 w 1512287"/>
                <a:gd name="connsiteY11" fmla="*/ 26520 h 1316476"/>
                <a:gd name="connsiteX12" fmla="*/ 1511155 w 1512287"/>
                <a:gd name="connsiteY12" fmla="*/ 187293 h 1316476"/>
                <a:gd name="connsiteX13" fmla="*/ 1410672 w 1512287"/>
                <a:gd name="connsiteY13" fmla="*/ 338019 h 1316476"/>
                <a:gd name="connsiteX14" fmla="*/ 1089125 w 1512287"/>
                <a:gd name="connsiteY14" fmla="*/ 408357 h 1316476"/>
                <a:gd name="connsiteX15" fmla="*/ 626900 w 1512287"/>
                <a:gd name="connsiteY15" fmla="*/ 528937 h 1316476"/>
                <a:gd name="connsiteX16" fmla="*/ 425933 w 1512287"/>
                <a:gd name="connsiteY16" fmla="*/ 629421 h 1316476"/>
                <a:gd name="connsiteX17" fmla="*/ 646997 w 1512287"/>
                <a:gd name="connsiteY17" fmla="*/ 770098 h 1316476"/>
                <a:gd name="connsiteX18" fmla="*/ 888158 w 1512287"/>
                <a:gd name="connsiteY18" fmla="*/ 850485 h 1316476"/>
                <a:gd name="connsiteX19" fmla="*/ 1069028 w 1512287"/>
                <a:gd name="connsiteY19" fmla="*/ 1021307 h 1316476"/>
                <a:gd name="connsiteX20" fmla="*/ 978593 w 1512287"/>
                <a:gd name="connsiteY20" fmla="*/ 1182080 h 1316476"/>
                <a:gd name="connsiteX21" fmla="*/ 727384 w 1512287"/>
                <a:gd name="connsiteY21" fmla="*/ 1182080 h 1316476"/>
                <a:gd name="connsiteX22" fmla="*/ 586707 w 1512287"/>
                <a:gd name="connsiteY22" fmla="*/ 1041403 h 1316476"/>
                <a:gd name="connsiteX23" fmla="*/ 405837 w 1512287"/>
                <a:gd name="connsiteY23" fmla="*/ 890678 h 1316476"/>
                <a:gd name="connsiteX24" fmla="*/ 395788 w 1512287"/>
                <a:gd name="connsiteY24" fmla="*/ 930871 h 1316476"/>
                <a:gd name="connsiteX25" fmla="*/ 435982 w 1512287"/>
                <a:gd name="connsiteY25" fmla="*/ 1222274 h 1316476"/>
                <a:gd name="connsiteX26" fmla="*/ 204870 w 1512287"/>
                <a:gd name="connsiteY26" fmla="*/ 1312709 h 1316476"/>
                <a:gd name="connsiteX27" fmla="*/ 134531 w 1512287"/>
                <a:gd name="connsiteY27" fmla="*/ 1282564 h 1316476"/>
                <a:gd name="connsiteX28" fmla="*/ 3903 w 1512287"/>
                <a:gd name="connsiteY28" fmla="*/ 1131838 h 1316476"/>
                <a:gd name="connsiteX29" fmla="*/ 44096 w 1512287"/>
                <a:gd name="connsiteY29" fmla="*/ 950968 h 1316476"/>
                <a:gd name="connsiteX30" fmla="*/ 144580 w 1512287"/>
                <a:gd name="connsiteY30" fmla="*/ 739953 h 1316476"/>
                <a:gd name="connsiteX31" fmla="*/ 23999 w 1512287"/>
                <a:gd name="connsiteY31" fmla="*/ 629421 h 1316476"/>
                <a:gd name="connsiteX32" fmla="*/ 114434 w 1512287"/>
                <a:gd name="connsiteY32" fmla="*/ 378212 h 1316476"/>
                <a:gd name="connsiteX33" fmla="*/ 235015 w 1512287"/>
                <a:gd name="connsiteY33" fmla="*/ 338019 h 1316476"/>
                <a:gd name="connsiteX0" fmla="*/ 235015 w 1512287"/>
                <a:gd name="connsiteY0" fmla="*/ 356359 h 1334816"/>
                <a:gd name="connsiteX1" fmla="*/ 275208 w 1512287"/>
                <a:gd name="connsiteY1" fmla="*/ 245827 h 1334816"/>
                <a:gd name="connsiteX2" fmla="*/ 365644 w 1512287"/>
                <a:gd name="connsiteY2" fmla="*/ 14715 h 1334816"/>
                <a:gd name="connsiteX3" fmla="*/ 536465 w 1512287"/>
                <a:gd name="connsiteY3" fmla="*/ 24763 h 1334816"/>
                <a:gd name="connsiteX4" fmla="*/ 727384 w 1512287"/>
                <a:gd name="connsiteY4" fmla="*/ 34811 h 1334816"/>
                <a:gd name="connsiteX5" fmla="*/ 717336 w 1512287"/>
                <a:gd name="connsiteY5" fmla="*/ 155392 h 1334816"/>
                <a:gd name="connsiteX6" fmla="*/ 667094 w 1512287"/>
                <a:gd name="connsiteY6" fmla="*/ 265923 h 1334816"/>
                <a:gd name="connsiteX7" fmla="*/ 626900 w 1512287"/>
                <a:gd name="connsiteY7" fmla="*/ 366406 h 1334816"/>
                <a:gd name="connsiteX8" fmla="*/ 817819 w 1512287"/>
                <a:gd name="connsiteY8" fmla="*/ 306117 h 1334816"/>
                <a:gd name="connsiteX9" fmla="*/ 938400 w 1512287"/>
                <a:gd name="connsiteY9" fmla="*/ 215682 h 1334816"/>
                <a:gd name="connsiteX10" fmla="*/ 1119270 w 1512287"/>
                <a:gd name="connsiteY10" fmla="*/ 105150 h 1334816"/>
                <a:gd name="connsiteX11" fmla="*/ 1360430 w 1512287"/>
                <a:gd name="connsiteY11" fmla="*/ 44860 h 1334816"/>
                <a:gd name="connsiteX12" fmla="*/ 1511155 w 1512287"/>
                <a:gd name="connsiteY12" fmla="*/ 205633 h 1334816"/>
                <a:gd name="connsiteX13" fmla="*/ 1410672 w 1512287"/>
                <a:gd name="connsiteY13" fmla="*/ 356359 h 1334816"/>
                <a:gd name="connsiteX14" fmla="*/ 1089125 w 1512287"/>
                <a:gd name="connsiteY14" fmla="*/ 426697 h 1334816"/>
                <a:gd name="connsiteX15" fmla="*/ 626900 w 1512287"/>
                <a:gd name="connsiteY15" fmla="*/ 547277 h 1334816"/>
                <a:gd name="connsiteX16" fmla="*/ 425933 w 1512287"/>
                <a:gd name="connsiteY16" fmla="*/ 647761 h 1334816"/>
                <a:gd name="connsiteX17" fmla="*/ 646997 w 1512287"/>
                <a:gd name="connsiteY17" fmla="*/ 788438 h 1334816"/>
                <a:gd name="connsiteX18" fmla="*/ 888158 w 1512287"/>
                <a:gd name="connsiteY18" fmla="*/ 868825 h 1334816"/>
                <a:gd name="connsiteX19" fmla="*/ 1069028 w 1512287"/>
                <a:gd name="connsiteY19" fmla="*/ 1039647 h 1334816"/>
                <a:gd name="connsiteX20" fmla="*/ 978593 w 1512287"/>
                <a:gd name="connsiteY20" fmla="*/ 1200420 h 1334816"/>
                <a:gd name="connsiteX21" fmla="*/ 727384 w 1512287"/>
                <a:gd name="connsiteY21" fmla="*/ 1200420 h 1334816"/>
                <a:gd name="connsiteX22" fmla="*/ 586707 w 1512287"/>
                <a:gd name="connsiteY22" fmla="*/ 1059743 h 1334816"/>
                <a:gd name="connsiteX23" fmla="*/ 405837 w 1512287"/>
                <a:gd name="connsiteY23" fmla="*/ 909018 h 1334816"/>
                <a:gd name="connsiteX24" fmla="*/ 395788 w 1512287"/>
                <a:gd name="connsiteY24" fmla="*/ 949211 h 1334816"/>
                <a:gd name="connsiteX25" fmla="*/ 435982 w 1512287"/>
                <a:gd name="connsiteY25" fmla="*/ 1240614 h 1334816"/>
                <a:gd name="connsiteX26" fmla="*/ 204870 w 1512287"/>
                <a:gd name="connsiteY26" fmla="*/ 1331049 h 1334816"/>
                <a:gd name="connsiteX27" fmla="*/ 134531 w 1512287"/>
                <a:gd name="connsiteY27" fmla="*/ 1300904 h 1334816"/>
                <a:gd name="connsiteX28" fmla="*/ 3903 w 1512287"/>
                <a:gd name="connsiteY28" fmla="*/ 1150178 h 1334816"/>
                <a:gd name="connsiteX29" fmla="*/ 44096 w 1512287"/>
                <a:gd name="connsiteY29" fmla="*/ 969308 h 1334816"/>
                <a:gd name="connsiteX30" fmla="*/ 144580 w 1512287"/>
                <a:gd name="connsiteY30" fmla="*/ 758293 h 1334816"/>
                <a:gd name="connsiteX31" fmla="*/ 23999 w 1512287"/>
                <a:gd name="connsiteY31" fmla="*/ 647761 h 1334816"/>
                <a:gd name="connsiteX32" fmla="*/ 114434 w 1512287"/>
                <a:gd name="connsiteY32" fmla="*/ 396552 h 1334816"/>
                <a:gd name="connsiteX33" fmla="*/ 235015 w 1512287"/>
                <a:gd name="connsiteY33" fmla="*/ 356359 h 1334816"/>
                <a:gd name="connsiteX0" fmla="*/ 235015 w 1512287"/>
                <a:gd name="connsiteY0" fmla="*/ 422272 h 1400729"/>
                <a:gd name="connsiteX1" fmla="*/ 275208 w 1512287"/>
                <a:gd name="connsiteY1" fmla="*/ 311740 h 1400729"/>
                <a:gd name="connsiteX2" fmla="*/ 365644 w 1512287"/>
                <a:gd name="connsiteY2" fmla="*/ 80628 h 1400729"/>
                <a:gd name="connsiteX3" fmla="*/ 536465 w 1512287"/>
                <a:gd name="connsiteY3" fmla="*/ 240 h 1400729"/>
                <a:gd name="connsiteX4" fmla="*/ 727384 w 1512287"/>
                <a:gd name="connsiteY4" fmla="*/ 100724 h 1400729"/>
                <a:gd name="connsiteX5" fmla="*/ 717336 w 1512287"/>
                <a:gd name="connsiteY5" fmla="*/ 221305 h 1400729"/>
                <a:gd name="connsiteX6" fmla="*/ 667094 w 1512287"/>
                <a:gd name="connsiteY6" fmla="*/ 331836 h 1400729"/>
                <a:gd name="connsiteX7" fmla="*/ 626900 w 1512287"/>
                <a:gd name="connsiteY7" fmla="*/ 432319 h 1400729"/>
                <a:gd name="connsiteX8" fmla="*/ 817819 w 1512287"/>
                <a:gd name="connsiteY8" fmla="*/ 372030 h 1400729"/>
                <a:gd name="connsiteX9" fmla="*/ 938400 w 1512287"/>
                <a:gd name="connsiteY9" fmla="*/ 281595 h 1400729"/>
                <a:gd name="connsiteX10" fmla="*/ 1119270 w 1512287"/>
                <a:gd name="connsiteY10" fmla="*/ 171063 h 1400729"/>
                <a:gd name="connsiteX11" fmla="*/ 1360430 w 1512287"/>
                <a:gd name="connsiteY11" fmla="*/ 110773 h 1400729"/>
                <a:gd name="connsiteX12" fmla="*/ 1511155 w 1512287"/>
                <a:gd name="connsiteY12" fmla="*/ 271546 h 1400729"/>
                <a:gd name="connsiteX13" fmla="*/ 1410672 w 1512287"/>
                <a:gd name="connsiteY13" fmla="*/ 422272 h 1400729"/>
                <a:gd name="connsiteX14" fmla="*/ 1089125 w 1512287"/>
                <a:gd name="connsiteY14" fmla="*/ 492610 h 1400729"/>
                <a:gd name="connsiteX15" fmla="*/ 626900 w 1512287"/>
                <a:gd name="connsiteY15" fmla="*/ 613190 h 1400729"/>
                <a:gd name="connsiteX16" fmla="*/ 425933 w 1512287"/>
                <a:gd name="connsiteY16" fmla="*/ 713674 h 1400729"/>
                <a:gd name="connsiteX17" fmla="*/ 646997 w 1512287"/>
                <a:gd name="connsiteY17" fmla="*/ 854351 h 1400729"/>
                <a:gd name="connsiteX18" fmla="*/ 888158 w 1512287"/>
                <a:gd name="connsiteY18" fmla="*/ 934738 h 1400729"/>
                <a:gd name="connsiteX19" fmla="*/ 1069028 w 1512287"/>
                <a:gd name="connsiteY19" fmla="*/ 1105560 h 1400729"/>
                <a:gd name="connsiteX20" fmla="*/ 978593 w 1512287"/>
                <a:gd name="connsiteY20" fmla="*/ 1266333 h 1400729"/>
                <a:gd name="connsiteX21" fmla="*/ 727384 w 1512287"/>
                <a:gd name="connsiteY21" fmla="*/ 1266333 h 1400729"/>
                <a:gd name="connsiteX22" fmla="*/ 586707 w 1512287"/>
                <a:gd name="connsiteY22" fmla="*/ 1125656 h 1400729"/>
                <a:gd name="connsiteX23" fmla="*/ 405837 w 1512287"/>
                <a:gd name="connsiteY23" fmla="*/ 974931 h 1400729"/>
                <a:gd name="connsiteX24" fmla="*/ 395788 w 1512287"/>
                <a:gd name="connsiteY24" fmla="*/ 1015124 h 1400729"/>
                <a:gd name="connsiteX25" fmla="*/ 435982 w 1512287"/>
                <a:gd name="connsiteY25" fmla="*/ 1306527 h 1400729"/>
                <a:gd name="connsiteX26" fmla="*/ 204870 w 1512287"/>
                <a:gd name="connsiteY26" fmla="*/ 1396962 h 1400729"/>
                <a:gd name="connsiteX27" fmla="*/ 134531 w 1512287"/>
                <a:gd name="connsiteY27" fmla="*/ 1366817 h 1400729"/>
                <a:gd name="connsiteX28" fmla="*/ 3903 w 1512287"/>
                <a:gd name="connsiteY28" fmla="*/ 1216091 h 1400729"/>
                <a:gd name="connsiteX29" fmla="*/ 44096 w 1512287"/>
                <a:gd name="connsiteY29" fmla="*/ 1035221 h 1400729"/>
                <a:gd name="connsiteX30" fmla="*/ 144580 w 1512287"/>
                <a:gd name="connsiteY30" fmla="*/ 824206 h 1400729"/>
                <a:gd name="connsiteX31" fmla="*/ 23999 w 1512287"/>
                <a:gd name="connsiteY31" fmla="*/ 713674 h 1400729"/>
                <a:gd name="connsiteX32" fmla="*/ 114434 w 1512287"/>
                <a:gd name="connsiteY32" fmla="*/ 462465 h 1400729"/>
                <a:gd name="connsiteX33" fmla="*/ 235015 w 1512287"/>
                <a:gd name="connsiteY33" fmla="*/ 422272 h 1400729"/>
                <a:gd name="connsiteX0" fmla="*/ 235015 w 1512287"/>
                <a:gd name="connsiteY0" fmla="*/ 422314 h 1400771"/>
                <a:gd name="connsiteX1" fmla="*/ 275208 w 1512287"/>
                <a:gd name="connsiteY1" fmla="*/ 311782 h 1400771"/>
                <a:gd name="connsiteX2" fmla="*/ 365644 w 1512287"/>
                <a:gd name="connsiteY2" fmla="*/ 80670 h 1400771"/>
                <a:gd name="connsiteX3" fmla="*/ 536465 w 1512287"/>
                <a:gd name="connsiteY3" fmla="*/ 282 h 1400771"/>
                <a:gd name="connsiteX4" fmla="*/ 687191 w 1512287"/>
                <a:gd name="connsiteY4" fmla="*/ 60573 h 1400771"/>
                <a:gd name="connsiteX5" fmla="*/ 717336 w 1512287"/>
                <a:gd name="connsiteY5" fmla="*/ 221347 h 1400771"/>
                <a:gd name="connsiteX6" fmla="*/ 667094 w 1512287"/>
                <a:gd name="connsiteY6" fmla="*/ 331878 h 1400771"/>
                <a:gd name="connsiteX7" fmla="*/ 626900 w 1512287"/>
                <a:gd name="connsiteY7" fmla="*/ 432361 h 1400771"/>
                <a:gd name="connsiteX8" fmla="*/ 817819 w 1512287"/>
                <a:gd name="connsiteY8" fmla="*/ 372072 h 1400771"/>
                <a:gd name="connsiteX9" fmla="*/ 938400 w 1512287"/>
                <a:gd name="connsiteY9" fmla="*/ 281637 h 1400771"/>
                <a:gd name="connsiteX10" fmla="*/ 1119270 w 1512287"/>
                <a:gd name="connsiteY10" fmla="*/ 171105 h 1400771"/>
                <a:gd name="connsiteX11" fmla="*/ 1360430 w 1512287"/>
                <a:gd name="connsiteY11" fmla="*/ 110815 h 1400771"/>
                <a:gd name="connsiteX12" fmla="*/ 1511155 w 1512287"/>
                <a:gd name="connsiteY12" fmla="*/ 271588 h 1400771"/>
                <a:gd name="connsiteX13" fmla="*/ 1410672 w 1512287"/>
                <a:gd name="connsiteY13" fmla="*/ 422314 h 1400771"/>
                <a:gd name="connsiteX14" fmla="*/ 1089125 w 1512287"/>
                <a:gd name="connsiteY14" fmla="*/ 492652 h 1400771"/>
                <a:gd name="connsiteX15" fmla="*/ 626900 w 1512287"/>
                <a:gd name="connsiteY15" fmla="*/ 613232 h 1400771"/>
                <a:gd name="connsiteX16" fmla="*/ 425933 w 1512287"/>
                <a:gd name="connsiteY16" fmla="*/ 713716 h 1400771"/>
                <a:gd name="connsiteX17" fmla="*/ 646997 w 1512287"/>
                <a:gd name="connsiteY17" fmla="*/ 854393 h 1400771"/>
                <a:gd name="connsiteX18" fmla="*/ 888158 w 1512287"/>
                <a:gd name="connsiteY18" fmla="*/ 934780 h 1400771"/>
                <a:gd name="connsiteX19" fmla="*/ 1069028 w 1512287"/>
                <a:gd name="connsiteY19" fmla="*/ 1105602 h 1400771"/>
                <a:gd name="connsiteX20" fmla="*/ 978593 w 1512287"/>
                <a:gd name="connsiteY20" fmla="*/ 1266375 h 1400771"/>
                <a:gd name="connsiteX21" fmla="*/ 727384 w 1512287"/>
                <a:gd name="connsiteY21" fmla="*/ 1266375 h 1400771"/>
                <a:gd name="connsiteX22" fmla="*/ 586707 w 1512287"/>
                <a:gd name="connsiteY22" fmla="*/ 1125698 h 1400771"/>
                <a:gd name="connsiteX23" fmla="*/ 405837 w 1512287"/>
                <a:gd name="connsiteY23" fmla="*/ 974973 h 1400771"/>
                <a:gd name="connsiteX24" fmla="*/ 395788 w 1512287"/>
                <a:gd name="connsiteY24" fmla="*/ 1015166 h 1400771"/>
                <a:gd name="connsiteX25" fmla="*/ 435982 w 1512287"/>
                <a:gd name="connsiteY25" fmla="*/ 1306569 h 1400771"/>
                <a:gd name="connsiteX26" fmla="*/ 204870 w 1512287"/>
                <a:gd name="connsiteY26" fmla="*/ 1397004 h 1400771"/>
                <a:gd name="connsiteX27" fmla="*/ 134531 w 1512287"/>
                <a:gd name="connsiteY27" fmla="*/ 1366859 h 1400771"/>
                <a:gd name="connsiteX28" fmla="*/ 3903 w 1512287"/>
                <a:gd name="connsiteY28" fmla="*/ 1216133 h 1400771"/>
                <a:gd name="connsiteX29" fmla="*/ 44096 w 1512287"/>
                <a:gd name="connsiteY29" fmla="*/ 1035263 h 1400771"/>
                <a:gd name="connsiteX30" fmla="*/ 144580 w 1512287"/>
                <a:gd name="connsiteY30" fmla="*/ 824248 h 1400771"/>
                <a:gd name="connsiteX31" fmla="*/ 23999 w 1512287"/>
                <a:gd name="connsiteY31" fmla="*/ 713716 h 1400771"/>
                <a:gd name="connsiteX32" fmla="*/ 114434 w 1512287"/>
                <a:gd name="connsiteY32" fmla="*/ 462507 h 1400771"/>
                <a:gd name="connsiteX33" fmla="*/ 235015 w 1512287"/>
                <a:gd name="connsiteY33" fmla="*/ 422314 h 1400771"/>
                <a:gd name="connsiteX0" fmla="*/ 235015 w 1511627"/>
                <a:gd name="connsiteY0" fmla="*/ 422314 h 1400771"/>
                <a:gd name="connsiteX1" fmla="*/ 275208 w 1511627"/>
                <a:gd name="connsiteY1" fmla="*/ 311782 h 1400771"/>
                <a:gd name="connsiteX2" fmla="*/ 365644 w 1511627"/>
                <a:gd name="connsiteY2" fmla="*/ 80670 h 1400771"/>
                <a:gd name="connsiteX3" fmla="*/ 536465 w 1511627"/>
                <a:gd name="connsiteY3" fmla="*/ 282 h 1400771"/>
                <a:gd name="connsiteX4" fmla="*/ 687191 w 1511627"/>
                <a:gd name="connsiteY4" fmla="*/ 60573 h 1400771"/>
                <a:gd name="connsiteX5" fmla="*/ 717336 w 1511627"/>
                <a:gd name="connsiteY5" fmla="*/ 221347 h 1400771"/>
                <a:gd name="connsiteX6" fmla="*/ 667094 w 1511627"/>
                <a:gd name="connsiteY6" fmla="*/ 331878 h 1400771"/>
                <a:gd name="connsiteX7" fmla="*/ 626900 w 1511627"/>
                <a:gd name="connsiteY7" fmla="*/ 432361 h 1400771"/>
                <a:gd name="connsiteX8" fmla="*/ 817819 w 1511627"/>
                <a:gd name="connsiteY8" fmla="*/ 372072 h 1400771"/>
                <a:gd name="connsiteX9" fmla="*/ 938400 w 1511627"/>
                <a:gd name="connsiteY9" fmla="*/ 281637 h 1400771"/>
                <a:gd name="connsiteX10" fmla="*/ 1119270 w 1511627"/>
                <a:gd name="connsiteY10" fmla="*/ 171105 h 1400771"/>
                <a:gd name="connsiteX11" fmla="*/ 1380527 w 1511627"/>
                <a:gd name="connsiteY11" fmla="*/ 140960 h 1400771"/>
                <a:gd name="connsiteX12" fmla="*/ 1511155 w 1511627"/>
                <a:gd name="connsiteY12" fmla="*/ 271588 h 1400771"/>
                <a:gd name="connsiteX13" fmla="*/ 1410672 w 1511627"/>
                <a:gd name="connsiteY13" fmla="*/ 422314 h 1400771"/>
                <a:gd name="connsiteX14" fmla="*/ 1089125 w 1511627"/>
                <a:gd name="connsiteY14" fmla="*/ 492652 h 1400771"/>
                <a:gd name="connsiteX15" fmla="*/ 626900 w 1511627"/>
                <a:gd name="connsiteY15" fmla="*/ 613232 h 1400771"/>
                <a:gd name="connsiteX16" fmla="*/ 425933 w 1511627"/>
                <a:gd name="connsiteY16" fmla="*/ 713716 h 1400771"/>
                <a:gd name="connsiteX17" fmla="*/ 646997 w 1511627"/>
                <a:gd name="connsiteY17" fmla="*/ 854393 h 1400771"/>
                <a:gd name="connsiteX18" fmla="*/ 888158 w 1511627"/>
                <a:gd name="connsiteY18" fmla="*/ 934780 h 1400771"/>
                <a:gd name="connsiteX19" fmla="*/ 1069028 w 1511627"/>
                <a:gd name="connsiteY19" fmla="*/ 1105602 h 1400771"/>
                <a:gd name="connsiteX20" fmla="*/ 978593 w 1511627"/>
                <a:gd name="connsiteY20" fmla="*/ 1266375 h 1400771"/>
                <a:gd name="connsiteX21" fmla="*/ 727384 w 1511627"/>
                <a:gd name="connsiteY21" fmla="*/ 1266375 h 1400771"/>
                <a:gd name="connsiteX22" fmla="*/ 586707 w 1511627"/>
                <a:gd name="connsiteY22" fmla="*/ 1125698 h 1400771"/>
                <a:gd name="connsiteX23" fmla="*/ 405837 w 1511627"/>
                <a:gd name="connsiteY23" fmla="*/ 974973 h 1400771"/>
                <a:gd name="connsiteX24" fmla="*/ 395788 w 1511627"/>
                <a:gd name="connsiteY24" fmla="*/ 1015166 h 1400771"/>
                <a:gd name="connsiteX25" fmla="*/ 435982 w 1511627"/>
                <a:gd name="connsiteY25" fmla="*/ 1306569 h 1400771"/>
                <a:gd name="connsiteX26" fmla="*/ 204870 w 1511627"/>
                <a:gd name="connsiteY26" fmla="*/ 1397004 h 1400771"/>
                <a:gd name="connsiteX27" fmla="*/ 134531 w 1511627"/>
                <a:gd name="connsiteY27" fmla="*/ 1366859 h 1400771"/>
                <a:gd name="connsiteX28" fmla="*/ 3903 w 1511627"/>
                <a:gd name="connsiteY28" fmla="*/ 1216133 h 1400771"/>
                <a:gd name="connsiteX29" fmla="*/ 44096 w 1511627"/>
                <a:gd name="connsiteY29" fmla="*/ 1035263 h 1400771"/>
                <a:gd name="connsiteX30" fmla="*/ 144580 w 1511627"/>
                <a:gd name="connsiteY30" fmla="*/ 824248 h 1400771"/>
                <a:gd name="connsiteX31" fmla="*/ 23999 w 1511627"/>
                <a:gd name="connsiteY31" fmla="*/ 713716 h 1400771"/>
                <a:gd name="connsiteX32" fmla="*/ 114434 w 1511627"/>
                <a:gd name="connsiteY32" fmla="*/ 462507 h 1400771"/>
                <a:gd name="connsiteX33" fmla="*/ 235015 w 1511627"/>
                <a:gd name="connsiteY33" fmla="*/ 422314 h 1400771"/>
                <a:gd name="connsiteX0" fmla="*/ 233283 w 1509895"/>
                <a:gd name="connsiteY0" fmla="*/ 422314 h 1400771"/>
                <a:gd name="connsiteX1" fmla="*/ 273476 w 1509895"/>
                <a:gd name="connsiteY1" fmla="*/ 311782 h 1400771"/>
                <a:gd name="connsiteX2" fmla="*/ 363912 w 1509895"/>
                <a:gd name="connsiteY2" fmla="*/ 80670 h 1400771"/>
                <a:gd name="connsiteX3" fmla="*/ 534733 w 1509895"/>
                <a:gd name="connsiteY3" fmla="*/ 282 h 1400771"/>
                <a:gd name="connsiteX4" fmla="*/ 685459 w 1509895"/>
                <a:gd name="connsiteY4" fmla="*/ 60573 h 1400771"/>
                <a:gd name="connsiteX5" fmla="*/ 715604 w 1509895"/>
                <a:gd name="connsiteY5" fmla="*/ 221347 h 1400771"/>
                <a:gd name="connsiteX6" fmla="*/ 665362 w 1509895"/>
                <a:gd name="connsiteY6" fmla="*/ 331878 h 1400771"/>
                <a:gd name="connsiteX7" fmla="*/ 625168 w 1509895"/>
                <a:gd name="connsiteY7" fmla="*/ 432361 h 1400771"/>
                <a:gd name="connsiteX8" fmla="*/ 816087 w 1509895"/>
                <a:gd name="connsiteY8" fmla="*/ 372072 h 1400771"/>
                <a:gd name="connsiteX9" fmla="*/ 936668 w 1509895"/>
                <a:gd name="connsiteY9" fmla="*/ 281637 h 1400771"/>
                <a:gd name="connsiteX10" fmla="*/ 1117538 w 1509895"/>
                <a:gd name="connsiteY10" fmla="*/ 171105 h 1400771"/>
                <a:gd name="connsiteX11" fmla="*/ 1378795 w 1509895"/>
                <a:gd name="connsiteY11" fmla="*/ 140960 h 1400771"/>
                <a:gd name="connsiteX12" fmla="*/ 1509423 w 1509895"/>
                <a:gd name="connsiteY12" fmla="*/ 271588 h 1400771"/>
                <a:gd name="connsiteX13" fmla="*/ 1408940 w 1509895"/>
                <a:gd name="connsiteY13" fmla="*/ 422314 h 1400771"/>
                <a:gd name="connsiteX14" fmla="*/ 1087393 w 1509895"/>
                <a:gd name="connsiteY14" fmla="*/ 492652 h 1400771"/>
                <a:gd name="connsiteX15" fmla="*/ 625168 w 1509895"/>
                <a:gd name="connsiteY15" fmla="*/ 613232 h 1400771"/>
                <a:gd name="connsiteX16" fmla="*/ 424201 w 1509895"/>
                <a:gd name="connsiteY16" fmla="*/ 713716 h 1400771"/>
                <a:gd name="connsiteX17" fmla="*/ 645265 w 1509895"/>
                <a:gd name="connsiteY17" fmla="*/ 854393 h 1400771"/>
                <a:gd name="connsiteX18" fmla="*/ 886426 w 1509895"/>
                <a:gd name="connsiteY18" fmla="*/ 934780 h 1400771"/>
                <a:gd name="connsiteX19" fmla="*/ 1067296 w 1509895"/>
                <a:gd name="connsiteY19" fmla="*/ 1105602 h 1400771"/>
                <a:gd name="connsiteX20" fmla="*/ 976861 w 1509895"/>
                <a:gd name="connsiteY20" fmla="*/ 1266375 h 1400771"/>
                <a:gd name="connsiteX21" fmla="*/ 725652 w 1509895"/>
                <a:gd name="connsiteY21" fmla="*/ 1266375 h 1400771"/>
                <a:gd name="connsiteX22" fmla="*/ 584975 w 1509895"/>
                <a:gd name="connsiteY22" fmla="*/ 1125698 h 1400771"/>
                <a:gd name="connsiteX23" fmla="*/ 404105 w 1509895"/>
                <a:gd name="connsiteY23" fmla="*/ 974973 h 1400771"/>
                <a:gd name="connsiteX24" fmla="*/ 394056 w 1509895"/>
                <a:gd name="connsiteY24" fmla="*/ 1015166 h 1400771"/>
                <a:gd name="connsiteX25" fmla="*/ 434250 w 1509895"/>
                <a:gd name="connsiteY25" fmla="*/ 1306569 h 1400771"/>
                <a:gd name="connsiteX26" fmla="*/ 203138 w 1509895"/>
                <a:gd name="connsiteY26" fmla="*/ 1397004 h 1400771"/>
                <a:gd name="connsiteX27" fmla="*/ 102654 w 1509895"/>
                <a:gd name="connsiteY27" fmla="*/ 1366859 h 1400771"/>
                <a:gd name="connsiteX28" fmla="*/ 2171 w 1509895"/>
                <a:gd name="connsiteY28" fmla="*/ 1216133 h 1400771"/>
                <a:gd name="connsiteX29" fmla="*/ 42364 w 1509895"/>
                <a:gd name="connsiteY29" fmla="*/ 1035263 h 1400771"/>
                <a:gd name="connsiteX30" fmla="*/ 142848 w 1509895"/>
                <a:gd name="connsiteY30" fmla="*/ 824248 h 1400771"/>
                <a:gd name="connsiteX31" fmla="*/ 22267 w 1509895"/>
                <a:gd name="connsiteY31" fmla="*/ 713716 h 1400771"/>
                <a:gd name="connsiteX32" fmla="*/ 112702 w 1509895"/>
                <a:gd name="connsiteY32" fmla="*/ 462507 h 1400771"/>
                <a:gd name="connsiteX33" fmla="*/ 233283 w 1509895"/>
                <a:gd name="connsiteY33" fmla="*/ 422314 h 1400771"/>
                <a:gd name="connsiteX0" fmla="*/ 233283 w 1509895"/>
                <a:gd name="connsiteY0" fmla="*/ 422314 h 1400069"/>
                <a:gd name="connsiteX1" fmla="*/ 273476 w 1509895"/>
                <a:gd name="connsiteY1" fmla="*/ 311782 h 1400069"/>
                <a:gd name="connsiteX2" fmla="*/ 363912 w 1509895"/>
                <a:gd name="connsiteY2" fmla="*/ 80670 h 1400069"/>
                <a:gd name="connsiteX3" fmla="*/ 534733 w 1509895"/>
                <a:gd name="connsiteY3" fmla="*/ 282 h 1400069"/>
                <a:gd name="connsiteX4" fmla="*/ 685459 w 1509895"/>
                <a:gd name="connsiteY4" fmla="*/ 60573 h 1400069"/>
                <a:gd name="connsiteX5" fmla="*/ 715604 w 1509895"/>
                <a:gd name="connsiteY5" fmla="*/ 221347 h 1400069"/>
                <a:gd name="connsiteX6" fmla="*/ 665362 w 1509895"/>
                <a:gd name="connsiteY6" fmla="*/ 331878 h 1400069"/>
                <a:gd name="connsiteX7" fmla="*/ 625168 w 1509895"/>
                <a:gd name="connsiteY7" fmla="*/ 432361 h 1400069"/>
                <a:gd name="connsiteX8" fmla="*/ 816087 w 1509895"/>
                <a:gd name="connsiteY8" fmla="*/ 372072 h 1400069"/>
                <a:gd name="connsiteX9" fmla="*/ 936668 w 1509895"/>
                <a:gd name="connsiteY9" fmla="*/ 281637 h 1400069"/>
                <a:gd name="connsiteX10" fmla="*/ 1117538 w 1509895"/>
                <a:gd name="connsiteY10" fmla="*/ 171105 h 1400069"/>
                <a:gd name="connsiteX11" fmla="*/ 1378795 w 1509895"/>
                <a:gd name="connsiteY11" fmla="*/ 140960 h 1400069"/>
                <a:gd name="connsiteX12" fmla="*/ 1509423 w 1509895"/>
                <a:gd name="connsiteY12" fmla="*/ 271588 h 1400069"/>
                <a:gd name="connsiteX13" fmla="*/ 1408940 w 1509895"/>
                <a:gd name="connsiteY13" fmla="*/ 422314 h 1400069"/>
                <a:gd name="connsiteX14" fmla="*/ 1087393 w 1509895"/>
                <a:gd name="connsiteY14" fmla="*/ 492652 h 1400069"/>
                <a:gd name="connsiteX15" fmla="*/ 625168 w 1509895"/>
                <a:gd name="connsiteY15" fmla="*/ 613232 h 1400069"/>
                <a:gd name="connsiteX16" fmla="*/ 424201 w 1509895"/>
                <a:gd name="connsiteY16" fmla="*/ 713716 h 1400069"/>
                <a:gd name="connsiteX17" fmla="*/ 645265 w 1509895"/>
                <a:gd name="connsiteY17" fmla="*/ 854393 h 1400069"/>
                <a:gd name="connsiteX18" fmla="*/ 886426 w 1509895"/>
                <a:gd name="connsiteY18" fmla="*/ 934780 h 1400069"/>
                <a:gd name="connsiteX19" fmla="*/ 1067296 w 1509895"/>
                <a:gd name="connsiteY19" fmla="*/ 1105602 h 1400069"/>
                <a:gd name="connsiteX20" fmla="*/ 976861 w 1509895"/>
                <a:gd name="connsiteY20" fmla="*/ 1266375 h 1400069"/>
                <a:gd name="connsiteX21" fmla="*/ 725652 w 1509895"/>
                <a:gd name="connsiteY21" fmla="*/ 1266375 h 1400069"/>
                <a:gd name="connsiteX22" fmla="*/ 584975 w 1509895"/>
                <a:gd name="connsiteY22" fmla="*/ 1125698 h 1400069"/>
                <a:gd name="connsiteX23" fmla="*/ 404105 w 1509895"/>
                <a:gd name="connsiteY23" fmla="*/ 974973 h 1400069"/>
                <a:gd name="connsiteX24" fmla="*/ 394056 w 1509895"/>
                <a:gd name="connsiteY24" fmla="*/ 1015166 h 1400069"/>
                <a:gd name="connsiteX25" fmla="*/ 404105 w 1509895"/>
                <a:gd name="connsiteY25" fmla="*/ 1316617 h 1400069"/>
                <a:gd name="connsiteX26" fmla="*/ 203138 w 1509895"/>
                <a:gd name="connsiteY26" fmla="*/ 1397004 h 1400069"/>
                <a:gd name="connsiteX27" fmla="*/ 102654 w 1509895"/>
                <a:gd name="connsiteY27" fmla="*/ 1366859 h 1400069"/>
                <a:gd name="connsiteX28" fmla="*/ 2171 w 1509895"/>
                <a:gd name="connsiteY28" fmla="*/ 1216133 h 1400069"/>
                <a:gd name="connsiteX29" fmla="*/ 42364 w 1509895"/>
                <a:gd name="connsiteY29" fmla="*/ 1035263 h 1400069"/>
                <a:gd name="connsiteX30" fmla="*/ 142848 w 1509895"/>
                <a:gd name="connsiteY30" fmla="*/ 824248 h 1400069"/>
                <a:gd name="connsiteX31" fmla="*/ 22267 w 1509895"/>
                <a:gd name="connsiteY31" fmla="*/ 713716 h 1400069"/>
                <a:gd name="connsiteX32" fmla="*/ 112702 w 1509895"/>
                <a:gd name="connsiteY32" fmla="*/ 462507 h 1400069"/>
                <a:gd name="connsiteX33" fmla="*/ 233283 w 1509895"/>
                <a:gd name="connsiteY33" fmla="*/ 422314 h 1400069"/>
                <a:gd name="connsiteX0" fmla="*/ 233283 w 1509895"/>
                <a:gd name="connsiteY0" fmla="*/ 422314 h 1400069"/>
                <a:gd name="connsiteX1" fmla="*/ 273476 w 1509895"/>
                <a:gd name="connsiteY1" fmla="*/ 311782 h 1400069"/>
                <a:gd name="connsiteX2" fmla="*/ 363912 w 1509895"/>
                <a:gd name="connsiteY2" fmla="*/ 80670 h 1400069"/>
                <a:gd name="connsiteX3" fmla="*/ 534733 w 1509895"/>
                <a:gd name="connsiteY3" fmla="*/ 282 h 1400069"/>
                <a:gd name="connsiteX4" fmla="*/ 685459 w 1509895"/>
                <a:gd name="connsiteY4" fmla="*/ 60573 h 1400069"/>
                <a:gd name="connsiteX5" fmla="*/ 715604 w 1509895"/>
                <a:gd name="connsiteY5" fmla="*/ 221347 h 1400069"/>
                <a:gd name="connsiteX6" fmla="*/ 665362 w 1509895"/>
                <a:gd name="connsiteY6" fmla="*/ 331878 h 1400069"/>
                <a:gd name="connsiteX7" fmla="*/ 625168 w 1509895"/>
                <a:gd name="connsiteY7" fmla="*/ 432361 h 1400069"/>
                <a:gd name="connsiteX8" fmla="*/ 816087 w 1509895"/>
                <a:gd name="connsiteY8" fmla="*/ 372072 h 1400069"/>
                <a:gd name="connsiteX9" fmla="*/ 936668 w 1509895"/>
                <a:gd name="connsiteY9" fmla="*/ 281637 h 1400069"/>
                <a:gd name="connsiteX10" fmla="*/ 1117538 w 1509895"/>
                <a:gd name="connsiteY10" fmla="*/ 171105 h 1400069"/>
                <a:gd name="connsiteX11" fmla="*/ 1378795 w 1509895"/>
                <a:gd name="connsiteY11" fmla="*/ 140960 h 1400069"/>
                <a:gd name="connsiteX12" fmla="*/ 1509423 w 1509895"/>
                <a:gd name="connsiteY12" fmla="*/ 271588 h 1400069"/>
                <a:gd name="connsiteX13" fmla="*/ 1408940 w 1509895"/>
                <a:gd name="connsiteY13" fmla="*/ 422314 h 1400069"/>
                <a:gd name="connsiteX14" fmla="*/ 1087393 w 1509895"/>
                <a:gd name="connsiteY14" fmla="*/ 492652 h 1400069"/>
                <a:gd name="connsiteX15" fmla="*/ 625168 w 1509895"/>
                <a:gd name="connsiteY15" fmla="*/ 613232 h 1400069"/>
                <a:gd name="connsiteX16" fmla="*/ 424201 w 1509895"/>
                <a:gd name="connsiteY16" fmla="*/ 713716 h 1400069"/>
                <a:gd name="connsiteX17" fmla="*/ 645265 w 1509895"/>
                <a:gd name="connsiteY17" fmla="*/ 854393 h 1400069"/>
                <a:gd name="connsiteX18" fmla="*/ 886426 w 1509895"/>
                <a:gd name="connsiteY18" fmla="*/ 934780 h 1400069"/>
                <a:gd name="connsiteX19" fmla="*/ 1067296 w 1509895"/>
                <a:gd name="connsiteY19" fmla="*/ 1105602 h 1400069"/>
                <a:gd name="connsiteX20" fmla="*/ 976861 w 1509895"/>
                <a:gd name="connsiteY20" fmla="*/ 1266375 h 1400069"/>
                <a:gd name="connsiteX21" fmla="*/ 725652 w 1509895"/>
                <a:gd name="connsiteY21" fmla="*/ 1266375 h 1400069"/>
                <a:gd name="connsiteX22" fmla="*/ 584975 w 1509895"/>
                <a:gd name="connsiteY22" fmla="*/ 1125698 h 1400069"/>
                <a:gd name="connsiteX23" fmla="*/ 404105 w 1509895"/>
                <a:gd name="connsiteY23" fmla="*/ 974973 h 1400069"/>
                <a:gd name="connsiteX24" fmla="*/ 394056 w 1509895"/>
                <a:gd name="connsiteY24" fmla="*/ 1015166 h 1400069"/>
                <a:gd name="connsiteX25" fmla="*/ 404105 w 1509895"/>
                <a:gd name="connsiteY25" fmla="*/ 1316617 h 1400069"/>
                <a:gd name="connsiteX26" fmla="*/ 253380 w 1509895"/>
                <a:gd name="connsiteY26" fmla="*/ 1397004 h 1400069"/>
                <a:gd name="connsiteX27" fmla="*/ 102654 w 1509895"/>
                <a:gd name="connsiteY27" fmla="*/ 1366859 h 1400069"/>
                <a:gd name="connsiteX28" fmla="*/ 2171 w 1509895"/>
                <a:gd name="connsiteY28" fmla="*/ 1216133 h 1400069"/>
                <a:gd name="connsiteX29" fmla="*/ 42364 w 1509895"/>
                <a:gd name="connsiteY29" fmla="*/ 1035263 h 1400069"/>
                <a:gd name="connsiteX30" fmla="*/ 142848 w 1509895"/>
                <a:gd name="connsiteY30" fmla="*/ 824248 h 1400069"/>
                <a:gd name="connsiteX31" fmla="*/ 22267 w 1509895"/>
                <a:gd name="connsiteY31" fmla="*/ 713716 h 1400069"/>
                <a:gd name="connsiteX32" fmla="*/ 112702 w 1509895"/>
                <a:gd name="connsiteY32" fmla="*/ 462507 h 1400069"/>
                <a:gd name="connsiteX33" fmla="*/ 233283 w 1509895"/>
                <a:gd name="connsiteY33" fmla="*/ 422314 h 1400069"/>
                <a:gd name="connsiteX0" fmla="*/ 232890 w 1509502"/>
                <a:gd name="connsiteY0" fmla="*/ 422314 h 1400069"/>
                <a:gd name="connsiteX1" fmla="*/ 273083 w 1509502"/>
                <a:gd name="connsiteY1" fmla="*/ 311782 h 1400069"/>
                <a:gd name="connsiteX2" fmla="*/ 363519 w 1509502"/>
                <a:gd name="connsiteY2" fmla="*/ 80670 h 1400069"/>
                <a:gd name="connsiteX3" fmla="*/ 534340 w 1509502"/>
                <a:gd name="connsiteY3" fmla="*/ 282 h 1400069"/>
                <a:gd name="connsiteX4" fmla="*/ 685066 w 1509502"/>
                <a:gd name="connsiteY4" fmla="*/ 60573 h 1400069"/>
                <a:gd name="connsiteX5" fmla="*/ 715211 w 1509502"/>
                <a:gd name="connsiteY5" fmla="*/ 221347 h 1400069"/>
                <a:gd name="connsiteX6" fmla="*/ 664969 w 1509502"/>
                <a:gd name="connsiteY6" fmla="*/ 331878 h 1400069"/>
                <a:gd name="connsiteX7" fmla="*/ 624775 w 1509502"/>
                <a:gd name="connsiteY7" fmla="*/ 432361 h 1400069"/>
                <a:gd name="connsiteX8" fmla="*/ 815694 w 1509502"/>
                <a:gd name="connsiteY8" fmla="*/ 372072 h 1400069"/>
                <a:gd name="connsiteX9" fmla="*/ 936275 w 1509502"/>
                <a:gd name="connsiteY9" fmla="*/ 281637 h 1400069"/>
                <a:gd name="connsiteX10" fmla="*/ 1117145 w 1509502"/>
                <a:gd name="connsiteY10" fmla="*/ 171105 h 1400069"/>
                <a:gd name="connsiteX11" fmla="*/ 1378402 w 1509502"/>
                <a:gd name="connsiteY11" fmla="*/ 140960 h 1400069"/>
                <a:gd name="connsiteX12" fmla="*/ 1509030 w 1509502"/>
                <a:gd name="connsiteY12" fmla="*/ 271588 h 1400069"/>
                <a:gd name="connsiteX13" fmla="*/ 1408547 w 1509502"/>
                <a:gd name="connsiteY13" fmla="*/ 422314 h 1400069"/>
                <a:gd name="connsiteX14" fmla="*/ 1087000 w 1509502"/>
                <a:gd name="connsiteY14" fmla="*/ 492652 h 1400069"/>
                <a:gd name="connsiteX15" fmla="*/ 624775 w 1509502"/>
                <a:gd name="connsiteY15" fmla="*/ 613232 h 1400069"/>
                <a:gd name="connsiteX16" fmla="*/ 423808 w 1509502"/>
                <a:gd name="connsiteY16" fmla="*/ 713716 h 1400069"/>
                <a:gd name="connsiteX17" fmla="*/ 644872 w 1509502"/>
                <a:gd name="connsiteY17" fmla="*/ 854393 h 1400069"/>
                <a:gd name="connsiteX18" fmla="*/ 886033 w 1509502"/>
                <a:gd name="connsiteY18" fmla="*/ 934780 h 1400069"/>
                <a:gd name="connsiteX19" fmla="*/ 1066903 w 1509502"/>
                <a:gd name="connsiteY19" fmla="*/ 1105602 h 1400069"/>
                <a:gd name="connsiteX20" fmla="*/ 976468 w 1509502"/>
                <a:gd name="connsiteY20" fmla="*/ 1266375 h 1400069"/>
                <a:gd name="connsiteX21" fmla="*/ 725259 w 1509502"/>
                <a:gd name="connsiteY21" fmla="*/ 1266375 h 1400069"/>
                <a:gd name="connsiteX22" fmla="*/ 584582 w 1509502"/>
                <a:gd name="connsiteY22" fmla="*/ 1125698 h 1400069"/>
                <a:gd name="connsiteX23" fmla="*/ 403712 w 1509502"/>
                <a:gd name="connsiteY23" fmla="*/ 974973 h 1400069"/>
                <a:gd name="connsiteX24" fmla="*/ 393663 w 1509502"/>
                <a:gd name="connsiteY24" fmla="*/ 1015166 h 1400069"/>
                <a:gd name="connsiteX25" fmla="*/ 403712 w 1509502"/>
                <a:gd name="connsiteY25" fmla="*/ 1316617 h 1400069"/>
                <a:gd name="connsiteX26" fmla="*/ 252987 w 1509502"/>
                <a:gd name="connsiteY26" fmla="*/ 1397004 h 1400069"/>
                <a:gd name="connsiteX27" fmla="*/ 102261 w 1509502"/>
                <a:gd name="connsiteY27" fmla="*/ 1366859 h 1400069"/>
                <a:gd name="connsiteX28" fmla="*/ 1778 w 1509502"/>
                <a:gd name="connsiteY28" fmla="*/ 1216133 h 1400069"/>
                <a:gd name="connsiteX29" fmla="*/ 41971 w 1509502"/>
                <a:gd name="connsiteY29" fmla="*/ 1035263 h 1400069"/>
                <a:gd name="connsiteX30" fmla="*/ 92213 w 1509502"/>
                <a:gd name="connsiteY30" fmla="*/ 884538 h 1400069"/>
                <a:gd name="connsiteX31" fmla="*/ 21874 w 1509502"/>
                <a:gd name="connsiteY31" fmla="*/ 713716 h 1400069"/>
                <a:gd name="connsiteX32" fmla="*/ 112309 w 1509502"/>
                <a:gd name="connsiteY32" fmla="*/ 462507 h 1400069"/>
                <a:gd name="connsiteX33" fmla="*/ 232890 w 1509502"/>
                <a:gd name="connsiteY33" fmla="*/ 422314 h 1400069"/>
                <a:gd name="connsiteX0" fmla="*/ 232890 w 1509502"/>
                <a:gd name="connsiteY0" fmla="*/ 422314 h 1400069"/>
                <a:gd name="connsiteX1" fmla="*/ 293180 w 1509502"/>
                <a:gd name="connsiteY1" fmla="*/ 291685 h 1400069"/>
                <a:gd name="connsiteX2" fmla="*/ 363519 w 1509502"/>
                <a:gd name="connsiteY2" fmla="*/ 80670 h 1400069"/>
                <a:gd name="connsiteX3" fmla="*/ 534340 w 1509502"/>
                <a:gd name="connsiteY3" fmla="*/ 282 h 1400069"/>
                <a:gd name="connsiteX4" fmla="*/ 685066 w 1509502"/>
                <a:gd name="connsiteY4" fmla="*/ 60573 h 1400069"/>
                <a:gd name="connsiteX5" fmla="*/ 715211 w 1509502"/>
                <a:gd name="connsiteY5" fmla="*/ 221347 h 1400069"/>
                <a:gd name="connsiteX6" fmla="*/ 664969 w 1509502"/>
                <a:gd name="connsiteY6" fmla="*/ 331878 h 1400069"/>
                <a:gd name="connsiteX7" fmla="*/ 624775 w 1509502"/>
                <a:gd name="connsiteY7" fmla="*/ 432361 h 1400069"/>
                <a:gd name="connsiteX8" fmla="*/ 815694 w 1509502"/>
                <a:gd name="connsiteY8" fmla="*/ 372072 h 1400069"/>
                <a:gd name="connsiteX9" fmla="*/ 936275 w 1509502"/>
                <a:gd name="connsiteY9" fmla="*/ 281637 h 1400069"/>
                <a:gd name="connsiteX10" fmla="*/ 1117145 w 1509502"/>
                <a:gd name="connsiteY10" fmla="*/ 171105 h 1400069"/>
                <a:gd name="connsiteX11" fmla="*/ 1378402 w 1509502"/>
                <a:gd name="connsiteY11" fmla="*/ 140960 h 1400069"/>
                <a:gd name="connsiteX12" fmla="*/ 1509030 w 1509502"/>
                <a:gd name="connsiteY12" fmla="*/ 271588 h 1400069"/>
                <a:gd name="connsiteX13" fmla="*/ 1408547 w 1509502"/>
                <a:gd name="connsiteY13" fmla="*/ 422314 h 1400069"/>
                <a:gd name="connsiteX14" fmla="*/ 1087000 w 1509502"/>
                <a:gd name="connsiteY14" fmla="*/ 492652 h 1400069"/>
                <a:gd name="connsiteX15" fmla="*/ 624775 w 1509502"/>
                <a:gd name="connsiteY15" fmla="*/ 613232 h 1400069"/>
                <a:gd name="connsiteX16" fmla="*/ 423808 w 1509502"/>
                <a:gd name="connsiteY16" fmla="*/ 713716 h 1400069"/>
                <a:gd name="connsiteX17" fmla="*/ 644872 w 1509502"/>
                <a:gd name="connsiteY17" fmla="*/ 854393 h 1400069"/>
                <a:gd name="connsiteX18" fmla="*/ 886033 w 1509502"/>
                <a:gd name="connsiteY18" fmla="*/ 934780 h 1400069"/>
                <a:gd name="connsiteX19" fmla="*/ 1066903 w 1509502"/>
                <a:gd name="connsiteY19" fmla="*/ 1105602 h 1400069"/>
                <a:gd name="connsiteX20" fmla="*/ 976468 w 1509502"/>
                <a:gd name="connsiteY20" fmla="*/ 1266375 h 1400069"/>
                <a:gd name="connsiteX21" fmla="*/ 725259 w 1509502"/>
                <a:gd name="connsiteY21" fmla="*/ 1266375 h 1400069"/>
                <a:gd name="connsiteX22" fmla="*/ 584582 w 1509502"/>
                <a:gd name="connsiteY22" fmla="*/ 1125698 h 1400069"/>
                <a:gd name="connsiteX23" fmla="*/ 403712 w 1509502"/>
                <a:gd name="connsiteY23" fmla="*/ 974973 h 1400069"/>
                <a:gd name="connsiteX24" fmla="*/ 393663 w 1509502"/>
                <a:gd name="connsiteY24" fmla="*/ 1015166 h 1400069"/>
                <a:gd name="connsiteX25" fmla="*/ 403712 w 1509502"/>
                <a:gd name="connsiteY25" fmla="*/ 1316617 h 1400069"/>
                <a:gd name="connsiteX26" fmla="*/ 252987 w 1509502"/>
                <a:gd name="connsiteY26" fmla="*/ 1397004 h 1400069"/>
                <a:gd name="connsiteX27" fmla="*/ 102261 w 1509502"/>
                <a:gd name="connsiteY27" fmla="*/ 1366859 h 1400069"/>
                <a:gd name="connsiteX28" fmla="*/ 1778 w 1509502"/>
                <a:gd name="connsiteY28" fmla="*/ 1216133 h 1400069"/>
                <a:gd name="connsiteX29" fmla="*/ 41971 w 1509502"/>
                <a:gd name="connsiteY29" fmla="*/ 1035263 h 1400069"/>
                <a:gd name="connsiteX30" fmla="*/ 92213 w 1509502"/>
                <a:gd name="connsiteY30" fmla="*/ 884538 h 1400069"/>
                <a:gd name="connsiteX31" fmla="*/ 21874 w 1509502"/>
                <a:gd name="connsiteY31" fmla="*/ 713716 h 1400069"/>
                <a:gd name="connsiteX32" fmla="*/ 112309 w 1509502"/>
                <a:gd name="connsiteY32" fmla="*/ 462507 h 1400069"/>
                <a:gd name="connsiteX33" fmla="*/ 232890 w 1509502"/>
                <a:gd name="connsiteY33" fmla="*/ 422314 h 1400069"/>
                <a:gd name="connsiteX0" fmla="*/ 232890 w 1509502"/>
                <a:gd name="connsiteY0" fmla="*/ 422314 h 1400069"/>
                <a:gd name="connsiteX1" fmla="*/ 293180 w 1509502"/>
                <a:gd name="connsiteY1" fmla="*/ 291685 h 1400069"/>
                <a:gd name="connsiteX2" fmla="*/ 363519 w 1509502"/>
                <a:gd name="connsiteY2" fmla="*/ 80670 h 1400069"/>
                <a:gd name="connsiteX3" fmla="*/ 534340 w 1509502"/>
                <a:gd name="connsiteY3" fmla="*/ 282 h 1400069"/>
                <a:gd name="connsiteX4" fmla="*/ 685066 w 1509502"/>
                <a:gd name="connsiteY4" fmla="*/ 60573 h 1400069"/>
                <a:gd name="connsiteX5" fmla="*/ 715211 w 1509502"/>
                <a:gd name="connsiteY5" fmla="*/ 221347 h 1400069"/>
                <a:gd name="connsiteX6" fmla="*/ 664969 w 1509502"/>
                <a:gd name="connsiteY6" fmla="*/ 331878 h 1400069"/>
                <a:gd name="connsiteX7" fmla="*/ 624775 w 1509502"/>
                <a:gd name="connsiteY7" fmla="*/ 432361 h 1400069"/>
                <a:gd name="connsiteX8" fmla="*/ 815694 w 1509502"/>
                <a:gd name="connsiteY8" fmla="*/ 372072 h 1400069"/>
                <a:gd name="connsiteX9" fmla="*/ 936275 w 1509502"/>
                <a:gd name="connsiteY9" fmla="*/ 281637 h 1400069"/>
                <a:gd name="connsiteX10" fmla="*/ 1117145 w 1509502"/>
                <a:gd name="connsiteY10" fmla="*/ 171105 h 1400069"/>
                <a:gd name="connsiteX11" fmla="*/ 1378402 w 1509502"/>
                <a:gd name="connsiteY11" fmla="*/ 140960 h 1400069"/>
                <a:gd name="connsiteX12" fmla="*/ 1509030 w 1509502"/>
                <a:gd name="connsiteY12" fmla="*/ 271588 h 1400069"/>
                <a:gd name="connsiteX13" fmla="*/ 1408547 w 1509502"/>
                <a:gd name="connsiteY13" fmla="*/ 422314 h 1400069"/>
                <a:gd name="connsiteX14" fmla="*/ 1087000 w 1509502"/>
                <a:gd name="connsiteY14" fmla="*/ 492652 h 1400069"/>
                <a:gd name="connsiteX15" fmla="*/ 624775 w 1509502"/>
                <a:gd name="connsiteY15" fmla="*/ 613232 h 1400069"/>
                <a:gd name="connsiteX16" fmla="*/ 423808 w 1509502"/>
                <a:gd name="connsiteY16" fmla="*/ 713716 h 1400069"/>
                <a:gd name="connsiteX17" fmla="*/ 644872 w 1509502"/>
                <a:gd name="connsiteY17" fmla="*/ 854393 h 1400069"/>
                <a:gd name="connsiteX18" fmla="*/ 886033 w 1509502"/>
                <a:gd name="connsiteY18" fmla="*/ 934780 h 1400069"/>
                <a:gd name="connsiteX19" fmla="*/ 1066903 w 1509502"/>
                <a:gd name="connsiteY19" fmla="*/ 1105602 h 1400069"/>
                <a:gd name="connsiteX20" fmla="*/ 976468 w 1509502"/>
                <a:gd name="connsiteY20" fmla="*/ 1266375 h 1400069"/>
                <a:gd name="connsiteX21" fmla="*/ 725259 w 1509502"/>
                <a:gd name="connsiteY21" fmla="*/ 1266375 h 1400069"/>
                <a:gd name="connsiteX22" fmla="*/ 584582 w 1509502"/>
                <a:gd name="connsiteY22" fmla="*/ 1125698 h 1400069"/>
                <a:gd name="connsiteX23" fmla="*/ 403712 w 1509502"/>
                <a:gd name="connsiteY23" fmla="*/ 974973 h 1400069"/>
                <a:gd name="connsiteX24" fmla="*/ 393663 w 1509502"/>
                <a:gd name="connsiteY24" fmla="*/ 1015166 h 1400069"/>
                <a:gd name="connsiteX25" fmla="*/ 403712 w 1509502"/>
                <a:gd name="connsiteY25" fmla="*/ 1316617 h 1400069"/>
                <a:gd name="connsiteX26" fmla="*/ 252987 w 1509502"/>
                <a:gd name="connsiteY26" fmla="*/ 1397004 h 1400069"/>
                <a:gd name="connsiteX27" fmla="*/ 102261 w 1509502"/>
                <a:gd name="connsiteY27" fmla="*/ 1366859 h 1400069"/>
                <a:gd name="connsiteX28" fmla="*/ 1778 w 1509502"/>
                <a:gd name="connsiteY28" fmla="*/ 1216133 h 1400069"/>
                <a:gd name="connsiteX29" fmla="*/ 41971 w 1509502"/>
                <a:gd name="connsiteY29" fmla="*/ 1035263 h 1400069"/>
                <a:gd name="connsiteX30" fmla="*/ 92213 w 1509502"/>
                <a:gd name="connsiteY30" fmla="*/ 884538 h 1400069"/>
                <a:gd name="connsiteX31" fmla="*/ 21874 w 1509502"/>
                <a:gd name="connsiteY31" fmla="*/ 713716 h 1400069"/>
                <a:gd name="connsiteX32" fmla="*/ 102260 w 1509502"/>
                <a:gd name="connsiteY32" fmla="*/ 522797 h 1400069"/>
                <a:gd name="connsiteX33" fmla="*/ 232890 w 1509502"/>
                <a:gd name="connsiteY33" fmla="*/ 422314 h 140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09502" h="1400069">
                  <a:moveTo>
                    <a:pt x="232890" y="422314"/>
                  </a:moveTo>
                  <a:cubicBezTo>
                    <a:pt x="264710" y="383795"/>
                    <a:pt x="271409" y="348626"/>
                    <a:pt x="293180" y="291685"/>
                  </a:cubicBezTo>
                  <a:cubicBezTo>
                    <a:pt x="314951" y="234744"/>
                    <a:pt x="323326" y="129237"/>
                    <a:pt x="363519" y="80670"/>
                  </a:cubicBezTo>
                  <a:cubicBezTo>
                    <a:pt x="403712" y="32103"/>
                    <a:pt x="480749" y="3632"/>
                    <a:pt x="534340" y="282"/>
                  </a:cubicBezTo>
                  <a:cubicBezTo>
                    <a:pt x="587931" y="-3068"/>
                    <a:pt x="654921" y="23729"/>
                    <a:pt x="685066" y="60573"/>
                  </a:cubicBezTo>
                  <a:cubicBezTo>
                    <a:pt x="715211" y="97417"/>
                    <a:pt x="718561" y="176130"/>
                    <a:pt x="715211" y="221347"/>
                  </a:cubicBezTo>
                  <a:cubicBezTo>
                    <a:pt x="711862" y="266565"/>
                    <a:pt x="680042" y="296709"/>
                    <a:pt x="664969" y="331878"/>
                  </a:cubicBezTo>
                  <a:cubicBezTo>
                    <a:pt x="649896" y="367047"/>
                    <a:pt x="599654" y="425662"/>
                    <a:pt x="624775" y="432361"/>
                  </a:cubicBezTo>
                  <a:cubicBezTo>
                    <a:pt x="649896" y="439060"/>
                    <a:pt x="763777" y="397193"/>
                    <a:pt x="815694" y="372072"/>
                  </a:cubicBezTo>
                  <a:cubicBezTo>
                    <a:pt x="867611" y="346951"/>
                    <a:pt x="886033" y="315131"/>
                    <a:pt x="936275" y="281637"/>
                  </a:cubicBezTo>
                  <a:cubicBezTo>
                    <a:pt x="986517" y="248143"/>
                    <a:pt x="1043457" y="194551"/>
                    <a:pt x="1117145" y="171105"/>
                  </a:cubicBezTo>
                  <a:cubicBezTo>
                    <a:pt x="1190833" y="147659"/>
                    <a:pt x="1313088" y="124213"/>
                    <a:pt x="1378402" y="140960"/>
                  </a:cubicBezTo>
                  <a:cubicBezTo>
                    <a:pt x="1443716" y="157707"/>
                    <a:pt x="1504006" y="224696"/>
                    <a:pt x="1509030" y="271588"/>
                  </a:cubicBezTo>
                  <a:cubicBezTo>
                    <a:pt x="1514054" y="318480"/>
                    <a:pt x="1478885" y="385470"/>
                    <a:pt x="1408547" y="422314"/>
                  </a:cubicBezTo>
                  <a:cubicBezTo>
                    <a:pt x="1338209" y="459158"/>
                    <a:pt x="1217629" y="460832"/>
                    <a:pt x="1087000" y="492652"/>
                  </a:cubicBezTo>
                  <a:cubicBezTo>
                    <a:pt x="956371" y="524472"/>
                    <a:pt x="735307" y="576388"/>
                    <a:pt x="624775" y="613232"/>
                  </a:cubicBezTo>
                  <a:cubicBezTo>
                    <a:pt x="514243" y="650076"/>
                    <a:pt x="420459" y="673523"/>
                    <a:pt x="423808" y="713716"/>
                  </a:cubicBezTo>
                  <a:cubicBezTo>
                    <a:pt x="427157" y="753909"/>
                    <a:pt x="567835" y="817549"/>
                    <a:pt x="644872" y="854393"/>
                  </a:cubicBezTo>
                  <a:cubicBezTo>
                    <a:pt x="721910" y="891237"/>
                    <a:pt x="815695" y="892912"/>
                    <a:pt x="886033" y="934780"/>
                  </a:cubicBezTo>
                  <a:cubicBezTo>
                    <a:pt x="956371" y="976648"/>
                    <a:pt x="1051830" y="1050336"/>
                    <a:pt x="1066903" y="1105602"/>
                  </a:cubicBezTo>
                  <a:cubicBezTo>
                    <a:pt x="1081976" y="1160868"/>
                    <a:pt x="1033409" y="1239580"/>
                    <a:pt x="976468" y="1266375"/>
                  </a:cubicBezTo>
                  <a:cubicBezTo>
                    <a:pt x="919527" y="1293170"/>
                    <a:pt x="790573" y="1289821"/>
                    <a:pt x="725259" y="1266375"/>
                  </a:cubicBezTo>
                  <a:cubicBezTo>
                    <a:pt x="659945" y="1242929"/>
                    <a:pt x="638173" y="1174265"/>
                    <a:pt x="584582" y="1125698"/>
                  </a:cubicBezTo>
                  <a:cubicBezTo>
                    <a:pt x="530991" y="1077131"/>
                    <a:pt x="435532" y="993395"/>
                    <a:pt x="403712" y="974973"/>
                  </a:cubicBezTo>
                  <a:cubicBezTo>
                    <a:pt x="371892" y="956551"/>
                    <a:pt x="393663" y="958225"/>
                    <a:pt x="393663" y="1015166"/>
                  </a:cubicBezTo>
                  <a:cubicBezTo>
                    <a:pt x="393663" y="1072107"/>
                    <a:pt x="427158" y="1252977"/>
                    <a:pt x="403712" y="1316617"/>
                  </a:cubicBezTo>
                  <a:cubicBezTo>
                    <a:pt x="380266" y="1380257"/>
                    <a:pt x="303229" y="1388630"/>
                    <a:pt x="252987" y="1397004"/>
                  </a:cubicBezTo>
                  <a:cubicBezTo>
                    <a:pt x="202745" y="1405378"/>
                    <a:pt x="144129" y="1397004"/>
                    <a:pt x="102261" y="1366859"/>
                  </a:cubicBezTo>
                  <a:cubicBezTo>
                    <a:pt x="60393" y="1336714"/>
                    <a:pt x="11826" y="1271399"/>
                    <a:pt x="1778" y="1216133"/>
                  </a:cubicBezTo>
                  <a:cubicBezTo>
                    <a:pt x="-8270" y="1160867"/>
                    <a:pt x="26898" y="1090529"/>
                    <a:pt x="41971" y="1035263"/>
                  </a:cubicBezTo>
                  <a:cubicBezTo>
                    <a:pt x="57044" y="979997"/>
                    <a:pt x="95562" y="938129"/>
                    <a:pt x="92213" y="884538"/>
                  </a:cubicBezTo>
                  <a:cubicBezTo>
                    <a:pt x="88863" y="830947"/>
                    <a:pt x="26898" y="774006"/>
                    <a:pt x="21874" y="713716"/>
                  </a:cubicBezTo>
                  <a:cubicBezTo>
                    <a:pt x="16850" y="653426"/>
                    <a:pt x="68766" y="571364"/>
                    <a:pt x="102260" y="522797"/>
                  </a:cubicBezTo>
                  <a:cubicBezTo>
                    <a:pt x="135754" y="474230"/>
                    <a:pt x="201070" y="460833"/>
                    <a:pt x="232890" y="422314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385B47E-3F40-934F-9B10-81D2FCEFACB2}"/>
                </a:ext>
              </a:extLst>
            </p:cNvPr>
            <p:cNvGrpSpPr/>
            <p:nvPr/>
          </p:nvGrpSpPr>
          <p:grpSpPr>
            <a:xfrm>
              <a:off x="7838052" y="4344783"/>
              <a:ext cx="1332429" cy="1570799"/>
              <a:chOff x="4128909" y="4277105"/>
              <a:chExt cx="872906" cy="102906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6769455-2C36-594A-A407-C769D993CF51}"/>
                  </a:ext>
                </a:extLst>
              </p:cNvPr>
              <p:cNvCxnSpPr/>
              <p:nvPr/>
            </p:nvCxnSpPr>
            <p:spPr bwMode="auto">
              <a:xfrm flipH="1">
                <a:off x="4160464" y="4277105"/>
                <a:ext cx="178501" cy="257479"/>
              </a:xfrm>
              <a:prstGeom prst="straightConnector1">
                <a:avLst/>
              </a:prstGeom>
              <a:noFill/>
              <a:ln w="31750">
                <a:solidFill>
                  <a:schemeClr val="tx1"/>
                </a:solidFill>
                <a:round/>
                <a:headEnd type="none"/>
                <a:tailEnd type="triangle" w="med" len="lg"/>
              </a:ln>
            </p:spPr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0B1252A-F3F5-BF4C-8782-32E568404093}"/>
                  </a:ext>
                </a:extLst>
              </p:cNvPr>
              <p:cNvCxnSpPr/>
              <p:nvPr/>
            </p:nvCxnSpPr>
            <p:spPr bwMode="auto">
              <a:xfrm flipH="1">
                <a:off x="4328778" y="4338200"/>
                <a:ext cx="673037" cy="209981"/>
              </a:xfrm>
              <a:prstGeom prst="straightConnector1">
                <a:avLst/>
              </a:prstGeom>
              <a:noFill/>
              <a:ln w="31750">
                <a:solidFill>
                  <a:schemeClr val="tx1"/>
                </a:solidFill>
                <a:round/>
                <a:headEnd type="none"/>
                <a:tailEnd type="triangle" w="med" len="lg"/>
              </a:ln>
            </p:spPr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F1123DA-6F9F-B041-9AC4-D0129EFF08A7}"/>
                  </a:ext>
                </a:extLst>
              </p:cNvPr>
              <p:cNvCxnSpPr>
                <a:stCxn id="106" idx="22"/>
              </p:cNvCxnSpPr>
              <p:nvPr/>
            </p:nvCxnSpPr>
            <p:spPr bwMode="auto">
              <a:xfrm flipH="1" flipV="1">
                <a:off x="4477933" y="4986644"/>
                <a:ext cx="330091" cy="319529"/>
              </a:xfrm>
              <a:prstGeom prst="straightConnector1">
                <a:avLst/>
              </a:prstGeom>
              <a:noFill/>
              <a:ln w="31750">
                <a:solidFill>
                  <a:schemeClr val="tx1"/>
                </a:solidFill>
                <a:round/>
                <a:headEnd type="none"/>
                <a:tailEnd type="triangle" w="med" len="lg"/>
              </a:ln>
            </p:spPr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6A0D52B-33C4-D849-B5C9-63B6E070673F}"/>
                  </a:ext>
                </a:extLst>
              </p:cNvPr>
              <p:cNvCxnSpPr/>
              <p:nvPr/>
            </p:nvCxnSpPr>
            <p:spPr bwMode="auto">
              <a:xfrm flipH="1" flipV="1">
                <a:off x="4128909" y="4746087"/>
                <a:ext cx="8572" cy="364326"/>
              </a:xfrm>
              <a:prstGeom prst="straightConnector1">
                <a:avLst/>
              </a:prstGeom>
              <a:noFill/>
              <a:ln w="31750">
                <a:solidFill>
                  <a:schemeClr val="tx1"/>
                </a:solidFill>
                <a:round/>
                <a:headEnd type="none"/>
                <a:tailEnd type="triangle" w="med" len="lg"/>
              </a:ln>
            </p:spPr>
          </p:cxn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9528284-C7A9-F240-BB0C-D811446330F9}"/>
              </a:ext>
            </a:extLst>
          </p:cNvPr>
          <p:cNvGrpSpPr>
            <a:grpSpLocks noChangeAspect="1"/>
          </p:cNvGrpSpPr>
          <p:nvPr/>
        </p:nvGrpSpPr>
        <p:grpSpPr>
          <a:xfrm>
            <a:off x="8125747" y="4413094"/>
            <a:ext cx="2885841" cy="2259736"/>
            <a:chOff x="3915460" y="1223099"/>
            <a:chExt cx="3933140" cy="30798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35D7A59-B389-E445-9B45-1F9CC84F9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22341" y="2047518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Oval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2341" y="2047518"/>
                  <a:ext cx="402084" cy="4020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0F513129-06C2-174C-96C4-38F1D5785C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15460" y="3204299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Oval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460" y="3204299"/>
                  <a:ext cx="402084" cy="4020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F6159A3-6CDD-934B-8A2B-7F329647FE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2681" y="3888931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Oval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681" y="3888931"/>
                  <a:ext cx="402084" cy="4020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8F134D2-EB6C-834F-9824-481F09A60B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38771" y="3900830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Oval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771" y="3900830"/>
                  <a:ext cx="402084" cy="40208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D4246322-FE45-5447-8892-973E92B6D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46516" y="3183215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Oval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516" y="3183215"/>
                  <a:ext cx="402084" cy="40208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23BF7BD-1BDD-4D42-A816-13375322EE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089369" y="2051955"/>
                  <a:ext cx="402084" cy="402084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</a:schemeClr>
                    </a:gs>
                    <a:gs pos="35000">
                      <a:schemeClr val="accent1">
                        <a:tint val="37000"/>
                        <a:satMod val="30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369" y="2051955"/>
                  <a:ext cx="402084" cy="40208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DBBA584-F8DE-4449-905A-74E3D7F7F4D3}"/>
                </a:ext>
              </a:extLst>
            </p:cNvPr>
            <p:cNvCxnSpPr/>
            <p:nvPr/>
          </p:nvCxnSpPr>
          <p:spPr>
            <a:xfrm flipV="1">
              <a:off x="4219082" y="1492036"/>
              <a:ext cx="359799" cy="624075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5CC666B-0331-B742-A20E-94C8E8F4410D}"/>
                    </a:ext>
                  </a:extLst>
                </p:cNvPr>
                <p:cNvSpPr/>
                <p:nvPr/>
              </p:nvSpPr>
              <p:spPr bwMode="auto">
                <a:xfrm rot="916737">
                  <a:off x="4536436" y="1223099"/>
                  <a:ext cx="486040" cy="3736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57" name="Oval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4536436" y="1223099"/>
                  <a:ext cx="486040" cy="373602"/>
                </a:xfrm>
                <a:prstGeom prst="ellipse">
                  <a:avLst/>
                </a:prstGeom>
                <a:blipFill>
                  <a:blip r:embed="rId12"/>
                  <a:stretch>
                    <a:fillRect b="-3030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71AE1E3-3D26-7B49-8735-957100DDBC0A}"/>
                    </a:ext>
                  </a:extLst>
                </p:cNvPr>
                <p:cNvSpPr/>
                <p:nvPr/>
              </p:nvSpPr>
              <p:spPr bwMode="auto">
                <a:xfrm rot="916737">
                  <a:off x="3926836" y="2109508"/>
                  <a:ext cx="486040" cy="3736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58" name="Oval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3926836" y="2109508"/>
                  <a:ext cx="486040" cy="373602"/>
                </a:xfrm>
                <a:prstGeom prst="ellipse">
                  <a:avLst/>
                </a:prstGeom>
                <a:blipFill>
                  <a:blip r:embed="rId13"/>
                  <a:stretch>
                    <a:fillRect b="-3030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A2358DB2-90FE-C049-8EA0-2CB898071844}"/>
                    </a:ext>
                  </a:extLst>
                </p:cNvPr>
                <p:cNvSpPr/>
                <p:nvPr/>
              </p:nvSpPr>
              <p:spPr bwMode="auto">
                <a:xfrm rot="916737">
                  <a:off x="6102724" y="1352837"/>
                  <a:ext cx="486040" cy="3736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59" name="Oval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6102724" y="1352837"/>
                  <a:ext cx="486040" cy="37360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80DD82E-897B-4A4A-AE50-C473C11072BC}"/>
                    </a:ext>
                  </a:extLst>
                </p:cNvPr>
                <p:cNvSpPr/>
                <p:nvPr/>
              </p:nvSpPr>
              <p:spPr bwMode="auto">
                <a:xfrm rot="916737">
                  <a:off x="5146036" y="3074160"/>
                  <a:ext cx="486040" cy="3736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60" name="Oval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5146036" y="3074160"/>
                  <a:ext cx="486040" cy="373602"/>
                </a:xfrm>
                <a:prstGeom prst="ellipse">
                  <a:avLst/>
                </a:prstGeom>
                <a:blipFill>
                  <a:blip r:embed="rId15"/>
                  <a:stretch>
                    <a:fillRect b="-3030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ACFC762-4D44-9143-9276-AFAC0AA3585A}"/>
                    </a:ext>
                  </a:extLst>
                </p:cNvPr>
                <p:cNvSpPr/>
                <p:nvPr/>
              </p:nvSpPr>
              <p:spPr bwMode="auto">
                <a:xfrm rot="916737">
                  <a:off x="6746236" y="3200688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61" name="Oval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6746236" y="3200688"/>
                  <a:ext cx="486040" cy="373602"/>
                </a:xfrm>
                <a:prstGeom prst="ellipse">
                  <a:avLst/>
                </a:prstGeom>
                <a:blipFill>
                  <a:blip r:embed="rId16"/>
                  <a:stretch>
                    <a:fillRect b="-3030"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FA615CC-7F30-DD41-8140-7120F9F12AE0}"/>
                    </a:ext>
                  </a:extLst>
                </p:cNvPr>
                <p:cNvSpPr/>
                <p:nvPr/>
              </p:nvSpPr>
              <p:spPr bwMode="auto">
                <a:xfrm rot="916737">
                  <a:off x="7279636" y="2267238"/>
                  <a:ext cx="486040" cy="37360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-64" charset="0"/>
                  </a:endParaRPr>
                </a:p>
              </p:txBody>
            </p:sp>
          </mc:Choice>
          <mc:Fallback xmlns=""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6737">
                  <a:off x="7279636" y="2267238"/>
                  <a:ext cx="486040" cy="373602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1779ED0-805A-974E-A47E-AAB44FF02D9E}"/>
                </a:ext>
              </a:extLst>
            </p:cNvPr>
            <p:cNvCxnSpPr/>
            <p:nvPr/>
          </p:nvCxnSpPr>
          <p:spPr>
            <a:xfrm>
              <a:off x="5013886" y="1473940"/>
              <a:ext cx="1097428" cy="165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D33CC24-F063-9542-91E2-F31722D7F749}"/>
                </a:ext>
              </a:extLst>
            </p:cNvPr>
            <p:cNvCxnSpPr/>
            <p:nvPr/>
          </p:nvCxnSpPr>
          <p:spPr>
            <a:xfrm>
              <a:off x="4300816" y="2469012"/>
              <a:ext cx="853810" cy="72790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DCB9C7C-332B-2F40-AC84-CCCDD953F954}"/>
                </a:ext>
              </a:extLst>
            </p:cNvPr>
            <p:cNvCxnSpPr/>
            <p:nvPr/>
          </p:nvCxnSpPr>
          <p:spPr>
            <a:xfrm flipV="1">
              <a:off x="5623486" y="3323449"/>
              <a:ext cx="1131340" cy="155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73F2E1-7294-7447-BE5C-5692AF33AEC8}"/>
                </a:ext>
              </a:extLst>
            </p:cNvPr>
            <p:cNvCxnSpPr/>
            <p:nvPr/>
          </p:nvCxnSpPr>
          <p:spPr>
            <a:xfrm flipV="1">
              <a:off x="7189831" y="2634237"/>
              <a:ext cx="283599" cy="6711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2767524-64D6-F44C-935B-FF7BBBDDD67C}"/>
                </a:ext>
              </a:extLst>
            </p:cNvPr>
            <p:cNvCxnSpPr/>
            <p:nvPr/>
          </p:nvCxnSpPr>
          <p:spPr>
            <a:xfrm flipH="1" flipV="1">
              <a:off x="6580174" y="1603678"/>
              <a:ext cx="811522" cy="677658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510764-E28F-DD48-925E-BB09D69984D0}"/>
                </a:ext>
              </a:extLst>
            </p:cNvPr>
            <p:cNvCxnSpPr>
              <a:endCxn id="108" idx="0"/>
            </p:cNvCxnSpPr>
            <p:nvPr/>
          </p:nvCxnSpPr>
          <p:spPr>
            <a:xfrm flipH="1">
              <a:off x="4723383" y="1590098"/>
              <a:ext cx="6847" cy="45742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7C31A77-5592-BA4D-83C8-F81BA9D922C5}"/>
                </a:ext>
              </a:extLst>
            </p:cNvPr>
            <p:cNvCxnSpPr>
              <a:endCxn id="109" idx="0"/>
            </p:cNvCxnSpPr>
            <p:nvPr/>
          </p:nvCxnSpPr>
          <p:spPr>
            <a:xfrm flipH="1">
              <a:off x="4116502" y="2476507"/>
              <a:ext cx="4128" cy="72779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C2B24FB-88CC-EE45-9BE3-416C7ED02AEC}"/>
                </a:ext>
              </a:extLst>
            </p:cNvPr>
            <p:cNvCxnSpPr>
              <a:endCxn id="110" idx="0"/>
            </p:cNvCxnSpPr>
            <p:nvPr/>
          </p:nvCxnSpPr>
          <p:spPr>
            <a:xfrm flipH="1">
              <a:off x="5333723" y="3441159"/>
              <a:ext cx="6107" cy="44777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CB0A2FD-B63B-5144-9533-AD40ACD49696}"/>
                </a:ext>
              </a:extLst>
            </p:cNvPr>
            <p:cNvCxnSpPr>
              <a:endCxn id="111" idx="0"/>
            </p:cNvCxnSpPr>
            <p:nvPr/>
          </p:nvCxnSpPr>
          <p:spPr>
            <a:xfrm flipH="1">
              <a:off x="6939813" y="3567687"/>
              <a:ext cx="217" cy="333143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2A7AA98-098A-FC47-8A91-0CADD290F220}"/>
                </a:ext>
              </a:extLst>
            </p:cNvPr>
            <p:cNvCxnSpPr>
              <a:endCxn id="112" idx="0"/>
            </p:cNvCxnSpPr>
            <p:nvPr/>
          </p:nvCxnSpPr>
          <p:spPr>
            <a:xfrm flipH="1">
              <a:off x="7647558" y="2626742"/>
              <a:ext cx="6058" cy="556473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8D26AD5-4AC5-954A-ACBF-73FCDEB93EBA}"/>
                </a:ext>
              </a:extLst>
            </p:cNvPr>
            <p:cNvCxnSpPr>
              <a:endCxn id="113" idx="0"/>
            </p:cNvCxnSpPr>
            <p:nvPr/>
          </p:nvCxnSpPr>
          <p:spPr>
            <a:xfrm flipH="1">
              <a:off x="6290411" y="1719835"/>
              <a:ext cx="6107" cy="33211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B45085-C265-A247-BD51-017FE12982D6}"/>
                </a:ext>
              </a:extLst>
            </p:cNvPr>
            <p:cNvCxnSpPr/>
            <p:nvPr/>
          </p:nvCxnSpPr>
          <p:spPr>
            <a:xfrm flipV="1">
              <a:off x="4370429" y="1621775"/>
              <a:ext cx="1774738" cy="592399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E78554-8969-3240-9669-D625EF132906}"/>
                </a:ext>
              </a:extLst>
            </p:cNvPr>
            <p:cNvCxnSpPr/>
            <p:nvPr/>
          </p:nvCxnSpPr>
          <p:spPr>
            <a:xfrm flipH="1" flipV="1">
              <a:off x="6476704" y="1712341"/>
              <a:ext cx="561778" cy="149495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5C8A571-BEC7-1C49-B04D-60CEBC07DE33}"/>
              </a:ext>
            </a:extLst>
          </p:cNvPr>
          <p:cNvGrpSpPr/>
          <p:nvPr/>
        </p:nvGrpSpPr>
        <p:grpSpPr>
          <a:xfrm>
            <a:off x="7827712" y="3668077"/>
            <a:ext cx="3344923" cy="3107615"/>
            <a:chOff x="7525592" y="3415721"/>
            <a:chExt cx="3344923" cy="310761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101994D-50AB-CA49-9853-0561658A5E93}"/>
                </a:ext>
              </a:extLst>
            </p:cNvPr>
            <p:cNvGrpSpPr/>
            <p:nvPr/>
          </p:nvGrpSpPr>
          <p:grpSpPr>
            <a:xfrm>
              <a:off x="7525592" y="4297792"/>
              <a:ext cx="220836" cy="654885"/>
              <a:chOff x="762000" y="5014697"/>
              <a:chExt cx="144675" cy="42903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4C44F8C-1E5A-0548-9B23-009F4B567B1C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0308E7D-A0B2-014A-A735-B84219CA4187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A08D82D-4C70-8A4F-8881-02C508EC56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1338D9C-191D-A340-B495-1F86360F2E0B}"/>
                </a:ext>
              </a:extLst>
            </p:cNvPr>
            <p:cNvGrpSpPr/>
            <p:nvPr/>
          </p:nvGrpSpPr>
          <p:grpSpPr>
            <a:xfrm>
              <a:off x="8520833" y="3415721"/>
              <a:ext cx="220836" cy="654885"/>
              <a:chOff x="762000" y="5014697"/>
              <a:chExt cx="144675" cy="429031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9A55485-034E-A541-B168-A51BF90FEB1B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688A22D-A3A7-5849-8BD9-77A738414175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B54956F-CF00-DE48-AAC1-BFB3EA7810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EF180FA-9531-2042-8D25-718EC5DD9E38}"/>
                </a:ext>
              </a:extLst>
            </p:cNvPr>
            <p:cNvGrpSpPr/>
            <p:nvPr/>
          </p:nvGrpSpPr>
          <p:grpSpPr>
            <a:xfrm>
              <a:off x="9733638" y="3582799"/>
              <a:ext cx="220836" cy="638844"/>
              <a:chOff x="762000" y="5014697"/>
              <a:chExt cx="144675" cy="418522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FA3D877-D5C8-7C4D-B78F-42F3132961CB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281146A-3F32-F04F-A12C-4BA5BEB76EAF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433CD85-6108-E84A-B019-429CA0B0EA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278" y="5289992"/>
                <a:ext cx="143228" cy="14322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EC81FAC-FAB1-9943-95A8-08FD81425E7A}"/>
                </a:ext>
              </a:extLst>
            </p:cNvPr>
            <p:cNvGrpSpPr/>
            <p:nvPr/>
          </p:nvGrpSpPr>
          <p:grpSpPr>
            <a:xfrm>
              <a:off x="10251789" y="5868451"/>
              <a:ext cx="220836" cy="654885"/>
              <a:chOff x="762000" y="5014697"/>
              <a:chExt cx="144675" cy="42903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0ED92D2-9E2C-CE41-AE05-9287E02FA241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D07B2CE-8D62-A14B-95E3-00CC2921586C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8998B0E-093C-714B-8B1D-F9FAB55FB2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D4845D2-59EE-E542-843E-DE313EB026B7}"/>
                </a:ext>
              </a:extLst>
            </p:cNvPr>
            <p:cNvGrpSpPr/>
            <p:nvPr/>
          </p:nvGrpSpPr>
          <p:grpSpPr>
            <a:xfrm>
              <a:off x="9025835" y="4861628"/>
              <a:ext cx="220836" cy="654885"/>
              <a:chOff x="762000" y="5014697"/>
              <a:chExt cx="144675" cy="429031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8881821-FC0A-104E-B4F1-F1F4DB6156F6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DDD1DAD-C8DB-5F49-8610-678DF9718C25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A71B8E8-7A8F-A745-86BA-4D688968BD9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15A2B53-A0FA-8642-839B-6323D79C5110}"/>
                </a:ext>
              </a:extLst>
            </p:cNvPr>
            <p:cNvGrpSpPr/>
            <p:nvPr/>
          </p:nvGrpSpPr>
          <p:grpSpPr>
            <a:xfrm>
              <a:off x="10649679" y="4259564"/>
              <a:ext cx="220836" cy="654885"/>
              <a:chOff x="762000" y="5014697"/>
              <a:chExt cx="144675" cy="429031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A2E956A-1FFC-C341-BB20-E496A6ABB0BC}"/>
                  </a:ext>
                </a:extLst>
              </p:cNvPr>
              <p:cNvSpPr/>
              <p:nvPr/>
            </p:nvSpPr>
            <p:spPr>
              <a:xfrm rot="5400000">
                <a:off x="762000" y="5014697"/>
                <a:ext cx="144674" cy="14467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741E66E-B5C3-DB43-BE4B-A1E1CDBF0A7B}"/>
                  </a:ext>
                </a:extLst>
              </p:cNvPr>
              <p:cNvSpPr/>
              <p:nvPr/>
            </p:nvSpPr>
            <p:spPr>
              <a:xfrm rot="5400000">
                <a:off x="762001" y="5154054"/>
                <a:ext cx="144674" cy="14467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DB15714-C6B2-3343-8D69-6298A1B818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763097" y="5300501"/>
                <a:ext cx="143227" cy="14322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1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8C52-9AE5-B645-A8BC-C00982C3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structure2vec--embedding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ABCEFA-EDD3-AC49-AFAC-0BBF7037A9CB}"/>
              </a:ext>
            </a:extLst>
          </p:cNvPr>
          <p:cNvGrpSpPr/>
          <p:nvPr/>
        </p:nvGrpSpPr>
        <p:grpSpPr>
          <a:xfrm>
            <a:off x="5972222" y="1940070"/>
            <a:ext cx="3475812" cy="3203847"/>
            <a:chOff x="3669865" y="2461865"/>
            <a:chExt cx="2569079" cy="261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502646-BA0B-6C40-85E5-A15070760642}"/>
                </a:ext>
              </a:extLst>
            </p:cNvPr>
            <p:cNvSpPr txBox="1"/>
            <p:nvPr/>
          </p:nvSpPr>
          <p:spPr>
            <a:xfrm>
              <a:off x="5006942" y="2473106"/>
              <a:ext cx="700470" cy="5770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</a:t>
              </a:r>
            </a:p>
            <a:p>
              <a:r>
                <a:rPr lang="en-US" sz="2000" dirty="0"/>
                <a:t>space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94DB70B-A75A-D244-9C32-589A34C23040}"/>
                </a:ext>
              </a:extLst>
            </p:cNvPr>
            <p:cNvSpPr/>
            <p:nvPr/>
          </p:nvSpPr>
          <p:spPr bwMode="auto">
            <a:xfrm>
              <a:off x="3669865" y="2461865"/>
              <a:ext cx="2569079" cy="2611840"/>
            </a:xfrm>
            <a:custGeom>
              <a:avLst/>
              <a:gdLst>
                <a:gd name="connsiteX0" fmla="*/ 1045248 w 2575406"/>
                <a:gd name="connsiteY0" fmla="*/ 899007 h 2915613"/>
                <a:gd name="connsiteX1" fmla="*/ 1119139 w 2575406"/>
                <a:gd name="connsiteY1" fmla="*/ 381770 h 2915613"/>
                <a:gd name="connsiteX2" fmla="*/ 1433175 w 2575406"/>
                <a:gd name="connsiteY2" fmla="*/ 58498 h 2915613"/>
                <a:gd name="connsiteX3" fmla="*/ 1978121 w 2575406"/>
                <a:gd name="connsiteY3" fmla="*/ 76970 h 2915613"/>
                <a:gd name="connsiteX4" fmla="*/ 2421466 w 2575406"/>
                <a:gd name="connsiteY4" fmla="*/ 520316 h 2915613"/>
                <a:gd name="connsiteX5" fmla="*/ 2560012 w 2575406"/>
                <a:gd name="connsiteY5" fmla="*/ 1185334 h 2915613"/>
                <a:gd name="connsiteX6" fmla="*/ 2513830 w 2575406"/>
                <a:gd name="connsiteY6" fmla="*/ 1785698 h 2915613"/>
                <a:gd name="connsiteX7" fmla="*/ 2273684 w 2575406"/>
                <a:gd name="connsiteY7" fmla="*/ 2284461 h 2915613"/>
                <a:gd name="connsiteX8" fmla="*/ 1830339 w 2575406"/>
                <a:gd name="connsiteY8" fmla="*/ 2700098 h 2915613"/>
                <a:gd name="connsiteX9" fmla="*/ 1156084 w 2575406"/>
                <a:gd name="connsiteY9" fmla="*/ 2884825 h 2915613"/>
                <a:gd name="connsiteX10" fmla="*/ 805103 w 2575406"/>
                <a:gd name="connsiteY10" fmla="*/ 2884825 h 2915613"/>
                <a:gd name="connsiteX11" fmla="*/ 564957 w 2575406"/>
                <a:gd name="connsiteY11" fmla="*/ 2810934 h 2915613"/>
                <a:gd name="connsiteX12" fmla="*/ 306339 w 2575406"/>
                <a:gd name="connsiteY12" fmla="*/ 2570789 h 2915613"/>
                <a:gd name="connsiteX13" fmla="*/ 93903 w 2575406"/>
                <a:gd name="connsiteY13" fmla="*/ 2238279 h 2915613"/>
                <a:gd name="connsiteX14" fmla="*/ 20012 w 2575406"/>
                <a:gd name="connsiteY14" fmla="*/ 1804170 h 2915613"/>
                <a:gd name="connsiteX15" fmla="*/ 213975 w 2575406"/>
                <a:gd name="connsiteY15" fmla="*/ 1480898 h 2915613"/>
                <a:gd name="connsiteX16" fmla="*/ 481830 w 2575406"/>
                <a:gd name="connsiteY16" fmla="*/ 1379298 h 2915613"/>
                <a:gd name="connsiteX17" fmla="*/ 805103 w 2575406"/>
                <a:gd name="connsiteY17" fmla="*/ 1277698 h 2915613"/>
                <a:gd name="connsiteX18" fmla="*/ 999066 w 2575406"/>
                <a:gd name="connsiteY18" fmla="*/ 1129916 h 2915613"/>
                <a:gd name="connsiteX19" fmla="*/ 1045248 w 2575406"/>
                <a:gd name="connsiteY19" fmla="*/ 899007 h 2915613"/>
                <a:gd name="connsiteX0" fmla="*/ 1030027 w 2550785"/>
                <a:gd name="connsiteY0" fmla="*/ 879273 h 2885894"/>
                <a:gd name="connsiteX1" fmla="*/ 1103918 w 2550785"/>
                <a:gd name="connsiteY1" fmla="*/ 362036 h 2885894"/>
                <a:gd name="connsiteX2" fmla="*/ 1417954 w 2550785"/>
                <a:gd name="connsiteY2" fmla="*/ 38764 h 2885894"/>
                <a:gd name="connsiteX3" fmla="*/ 1962900 w 2550785"/>
                <a:gd name="connsiteY3" fmla="*/ 57236 h 2885894"/>
                <a:gd name="connsiteX4" fmla="*/ 2406245 w 2550785"/>
                <a:gd name="connsiteY4" fmla="*/ 500582 h 2885894"/>
                <a:gd name="connsiteX5" fmla="*/ 2544791 w 2550785"/>
                <a:gd name="connsiteY5" fmla="*/ 1165600 h 2885894"/>
                <a:gd name="connsiteX6" fmla="*/ 2498609 w 2550785"/>
                <a:gd name="connsiteY6" fmla="*/ 1765964 h 2885894"/>
                <a:gd name="connsiteX7" fmla="*/ 2258463 w 2550785"/>
                <a:gd name="connsiteY7" fmla="*/ 2264727 h 2885894"/>
                <a:gd name="connsiteX8" fmla="*/ 1815118 w 2550785"/>
                <a:gd name="connsiteY8" fmla="*/ 2680364 h 2885894"/>
                <a:gd name="connsiteX9" fmla="*/ 1140863 w 2550785"/>
                <a:gd name="connsiteY9" fmla="*/ 2865091 h 2885894"/>
                <a:gd name="connsiteX10" fmla="*/ 789882 w 2550785"/>
                <a:gd name="connsiteY10" fmla="*/ 2865091 h 2885894"/>
                <a:gd name="connsiteX11" fmla="*/ 784100 w 2550785"/>
                <a:gd name="connsiteY11" fmla="*/ 2718033 h 2885894"/>
                <a:gd name="connsiteX12" fmla="*/ 291118 w 2550785"/>
                <a:gd name="connsiteY12" fmla="*/ 2551055 h 2885894"/>
                <a:gd name="connsiteX13" fmla="*/ 78682 w 2550785"/>
                <a:gd name="connsiteY13" fmla="*/ 2218545 h 2885894"/>
                <a:gd name="connsiteX14" fmla="*/ 4791 w 2550785"/>
                <a:gd name="connsiteY14" fmla="*/ 1784436 h 2885894"/>
                <a:gd name="connsiteX15" fmla="*/ 198754 w 2550785"/>
                <a:gd name="connsiteY15" fmla="*/ 1461164 h 2885894"/>
                <a:gd name="connsiteX16" fmla="*/ 466609 w 2550785"/>
                <a:gd name="connsiteY16" fmla="*/ 1359564 h 2885894"/>
                <a:gd name="connsiteX17" fmla="*/ 789882 w 2550785"/>
                <a:gd name="connsiteY17" fmla="*/ 1257964 h 2885894"/>
                <a:gd name="connsiteX18" fmla="*/ 983845 w 2550785"/>
                <a:gd name="connsiteY18" fmla="*/ 1110182 h 2885894"/>
                <a:gd name="connsiteX19" fmla="*/ 1030027 w 2550785"/>
                <a:gd name="connsiteY19" fmla="*/ 879273 h 2885894"/>
                <a:gd name="connsiteX0" fmla="*/ 1030027 w 2550785"/>
                <a:gd name="connsiteY0" fmla="*/ 879273 h 2867595"/>
                <a:gd name="connsiteX1" fmla="*/ 1103918 w 2550785"/>
                <a:gd name="connsiteY1" fmla="*/ 362036 h 2867595"/>
                <a:gd name="connsiteX2" fmla="*/ 1417954 w 2550785"/>
                <a:gd name="connsiteY2" fmla="*/ 38764 h 2867595"/>
                <a:gd name="connsiteX3" fmla="*/ 1962900 w 2550785"/>
                <a:gd name="connsiteY3" fmla="*/ 57236 h 2867595"/>
                <a:gd name="connsiteX4" fmla="*/ 2406245 w 2550785"/>
                <a:gd name="connsiteY4" fmla="*/ 500582 h 2867595"/>
                <a:gd name="connsiteX5" fmla="*/ 2544791 w 2550785"/>
                <a:gd name="connsiteY5" fmla="*/ 1165600 h 2867595"/>
                <a:gd name="connsiteX6" fmla="*/ 2498609 w 2550785"/>
                <a:gd name="connsiteY6" fmla="*/ 1765964 h 2867595"/>
                <a:gd name="connsiteX7" fmla="*/ 2258463 w 2550785"/>
                <a:gd name="connsiteY7" fmla="*/ 2264727 h 2867595"/>
                <a:gd name="connsiteX8" fmla="*/ 1815118 w 2550785"/>
                <a:gd name="connsiteY8" fmla="*/ 2680364 h 2867595"/>
                <a:gd name="connsiteX9" fmla="*/ 1140863 w 2550785"/>
                <a:gd name="connsiteY9" fmla="*/ 2865091 h 2867595"/>
                <a:gd name="connsiteX10" fmla="*/ 1047683 w 2550785"/>
                <a:gd name="connsiteY10" fmla="*/ 2782778 h 2867595"/>
                <a:gd name="connsiteX11" fmla="*/ 784100 w 2550785"/>
                <a:gd name="connsiteY11" fmla="*/ 2718033 h 2867595"/>
                <a:gd name="connsiteX12" fmla="*/ 291118 w 2550785"/>
                <a:gd name="connsiteY12" fmla="*/ 2551055 h 2867595"/>
                <a:gd name="connsiteX13" fmla="*/ 78682 w 2550785"/>
                <a:gd name="connsiteY13" fmla="*/ 2218545 h 2867595"/>
                <a:gd name="connsiteX14" fmla="*/ 4791 w 2550785"/>
                <a:gd name="connsiteY14" fmla="*/ 1784436 h 2867595"/>
                <a:gd name="connsiteX15" fmla="*/ 198754 w 2550785"/>
                <a:gd name="connsiteY15" fmla="*/ 1461164 h 2867595"/>
                <a:gd name="connsiteX16" fmla="*/ 466609 w 2550785"/>
                <a:gd name="connsiteY16" fmla="*/ 1359564 h 2867595"/>
                <a:gd name="connsiteX17" fmla="*/ 789882 w 2550785"/>
                <a:gd name="connsiteY17" fmla="*/ 1257964 h 2867595"/>
                <a:gd name="connsiteX18" fmla="*/ 983845 w 2550785"/>
                <a:gd name="connsiteY18" fmla="*/ 1110182 h 2867595"/>
                <a:gd name="connsiteX19" fmla="*/ 1030027 w 2550785"/>
                <a:gd name="connsiteY19" fmla="*/ 879273 h 2867595"/>
                <a:gd name="connsiteX0" fmla="*/ 1030027 w 2550785"/>
                <a:gd name="connsiteY0" fmla="*/ 879273 h 2782829"/>
                <a:gd name="connsiteX1" fmla="*/ 1103918 w 2550785"/>
                <a:gd name="connsiteY1" fmla="*/ 362036 h 2782829"/>
                <a:gd name="connsiteX2" fmla="*/ 1417954 w 2550785"/>
                <a:gd name="connsiteY2" fmla="*/ 38764 h 2782829"/>
                <a:gd name="connsiteX3" fmla="*/ 1962900 w 2550785"/>
                <a:gd name="connsiteY3" fmla="*/ 57236 h 2782829"/>
                <a:gd name="connsiteX4" fmla="*/ 2406245 w 2550785"/>
                <a:gd name="connsiteY4" fmla="*/ 500582 h 2782829"/>
                <a:gd name="connsiteX5" fmla="*/ 2544791 w 2550785"/>
                <a:gd name="connsiteY5" fmla="*/ 1165600 h 2782829"/>
                <a:gd name="connsiteX6" fmla="*/ 2498609 w 2550785"/>
                <a:gd name="connsiteY6" fmla="*/ 1765964 h 2782829"/>
                <a:gd name="connsiteX7" fmla="*/ 2258463 w 2550785"/>
                <a:gd name="connsiteY7" fmla="*/ 2264727 h 2782829"/>
                <a:gd name="connsiteX8" fmla="*/ 1815118 w 2550785"/>
                <a:gd name="connsiteY8" fmla="*/ 2680364 h 2782829"/>
                <a:gd name="connsiteX9" fmla="*/ 1476786 w 2550785"/>
                <a:gd name="connsiteY9" fmla="*/ 2709611 h 2782829"/>
                <a:gd name="connsiteX10" fmla="*/ 1047683 w 2550785"/>
                <a:gd name="connsiteY10" fmla="*/ 2782778 h 2782829"/>
                <a:gd name="connsiteX11" fmla="*/ 784100 w 2550785"/>
                <a:gd name="connsiteY11" fmla="*/ 2718033 h 2782829"/>
                <a:gd name="connsiteX12" fmla="*/ 291118 w 2550785"/>
                <a:gd name="connsiteY12" fmla="*/ 2551055 h 2782829"/>
                <a:gd name="connsiteX13" fmla="*/ 78682 w 2550785"/>
                <a:gd name="connsiteY13" fmla="*/ 2218545 h 2782829"/>
                <a:gd name="connsiteX14" fmla="*/ 4791 w 2550785"/>
                <a:gd name="connsiteY14" fmla="*/ 1784436 h 2782829"/>
                <a:gd name="connsiteX15" fmla="*/ 198754 w 2550785"/>
                <a:gd name="connsiteY15" fmla="*/ 1461164 h 2782829"/>
                <a:gd name="connsiteX16" fmla="*/ 466609 w 2550785"/>
                <a:gd name="connsiteY16" fmla="*/ 1359564 h 2782829"/>
                <a:gd name="connsiteX17" fmla="*/ 789882 w 2550785"/>
                <a:gd name="connsiteY17" fmla="*/ 1257964 h 2782829"/>
                <a:gd name="connsiteX18" fmla="*/ 983845 w 2550785"/>
                <a:gd name="connsiteY18" fmla="*/ 1110182 h 2782829"/>
                <a:gd name="connsiteX19" fmla="*/ 1030027 w 2550785"/>
                <a:gd name="connsiteY19" fmla="*/ 879273 h 2782829"/>
                <a:gd name="connsiteX0" fmla="*/ 1030027 w 2550785"/>
                <a:gd name="connsiteY0" fmla="*/ 879273 h 2782829"/>
                <a:gd name="connsiteX1" fmla="*/ 1103918 w 2550785"/>
                <a:gd name="connsiteY1" fmla="*/ 362036 h 2782829"/>
                <a:gd name="connsiteX2" fmla="*/ 1417954 w 2550785"/>
                <a:gd name="connsiteY2" fmla="*/ 38764 h 2782829"/>
                <a:gd name="connsiteX3" fmla="*/ 1962900 w 2550785"/>
                <a:gd name="connsiteY3" fmla="*/ 57236 h 2782829"/>
                <a:gd name="connsiteX4" fmla="*/ 2406245 w 2550785"/>
                <a:gd name="connsiteY4" fmla="*/ 500582 h 2782829"/>
                <a:gd name="connsiteX5" fmla="*/ 2544791 w 2550785"/>
                <a:gd name="connsiteY5" fmla="*/ 1165600 h 2782829"/>
                <a:gd name="connsiteX6" fmla="*/ 2498609 w 2550785"/>
                <a:gd name="connsiteY6" fmla="*/ 1765964 h 2782829"/>
                <a:gd name="connsiteX7" fmla="*/ 2258463 w 2550785"/>
                <a:gd name="connsiteY7" fmla="*/ 2264727 h 2782829"/>
                <a:gd name="connsiteX8" fmla="*/ 1901052 w 2550785"/>
                <a:gd name="connsiteY8" fmla="*/ 2543175 h 2782829"/>
                <a:gd name="connsiteX9" fmla="*/ 1476786 w 2550785"/>
                <a:gd name="connsiteY9" fmla="*/ 2709611 h 2782829"/>
                <a:gd name="connsiteX10" fmla="*/ 1047683 w 2550785"/>
                <a:gd name="connsiteY10" fmla="*/ 2782778 h 2782829"/>
                <a:gd name="connsiteX11" fmla="*/ 784100 w 2550785"/>
                <a:gd name="connsiteY11" fmla="*/ 2718033 h 2782829"/>
                <a:gd name="connsiteX12" fmla="*/ 291118 w 2550785"/>
                <a:gd name="connsiteY12" fmla="*/ 2551055 h 2782829"/>
                <a:gd name="connsiteX13" fmla="*/ 78682 w 2550785"/>
                <a:gd name="connsiteY13" fmla="*/ 2218545 h 2782829"/>
                <a:gd name="connsiteX14" fmla="*/ 4791 w 2550785"/>
                <a:gd name="connsiteY14" fmla="*/ 1784436 h 2782829"/>
                <a:gd name="connsiteX15" fmla="*/ 198754 w 2550785"/>
                <a:gd name="connsiteY15" fmla="*/ 1461164 h 2782829"/>
                <a:gd name="connsiteX16" fmla="*/ 466609 w 2550785"/>
                <a:gd name="connsiteY16" fmla="*/ 1359564 h 2782829"/>
                <a:gd name="connsiteX17" fmla="*/ 789882 w 2550785"/>
                <a:gd name="connsiteY17" fmla="*/ 1257964 h 2782829"/>
                <a:gd name="connsiteX18" fmla="*/ 983845 w 2550785"/>
                <a:gd name="connsiteY18" fmla="*/ 1110182 h 2782829"/>
                <a:gd name="connsiteX19" fmla="*/ 1030027 w 2550785"/>
                <a:gd name="connsiteY19" fmla="*/ 879273 h 2782829"/>
                <a:gd name="connsiteX0" fmla="*/ 1033056 w 2553814"/>
                <a:gd name="connsiteY0" fmla="*/ 879273 h 2782835"/>
                <a:gd name="connsiteX1" fmla="*/ 1106947 w 2553814"/>
                <a:gd name="connsiteY1" fmla="*/ 362036 h 2782835"/>
                <a:gd name="connsiteX2" fmla="*/ 1420983 w 2553814"/>
                <a:gd name="connsiteY2" fmla="*/ 38764 h 2782835"/>
                <a:gd name="connsiteX3" fmla="*/ 1965929 w 2553814"/>
                <a:gd name="connsiteY3" fmla="*/ 57236 h 2782835"/>
                <a:gd name="connsiteX4" fmla="*/ 2409274 w 2553814"/>
                <a:gd name="connsiteY4" fmla="*/ 500582 h 2782835"/>
                <a:gd name="connsiteX5" fmla="*/ 2547820 w 2553814"/>
                <a:gd name="connsiteY5" fmla="*/ 1165600 h 2782835"/>
                <a:gd name="connsiteX6" fmla="*/ 2501638 w 2553814"/>
                <a:gd name="connsiteY6" fmla="*/ 1765964 h 2782835"/>
                <a:gd name="connsiteX7" fmla="*/ 2261492 w 2553814"/>
                <a:gd name="connsiteY7" fmla="*/ 2264727 h 2782835"/>
                <a:gd name="connsiteX8" fmla="*/ 1904081 w 2553814"/>
                <a:gd name="connsiteY8" fmla="*/ 2543175 h 2782835"/>
                <a:gd name="connsiteX9" fmla="*/ 1479815 w 2553814"/>
                <a:gd name="connsiteY9" fmla="*/ 2709611 h 2782835"/>
                <a:gd name="connsiteX10" fmla="*/ 1050712 w 2553814"/>
                <a:gd name="connsiteY10" fmla="*/ 2782778 h 2782835"/>
                <a:gd name="connsiteX11" fmla="*/ 787129 w 2553814"/>
                <a:gd name="connsiteY11" fmla="*/ 2718033 h 2782835"/>
                <a:gd name="connsiteX12" fmla="*/ 473827 w 2553814"/>
                <a:gd name="connsiteY12" fmla="*/ 2532763 h 2782835"/>
                <a:gd name="connsiteX13" fmla="*/ 81711 w 2553814"/>
                <a:gd name="connsiteY13" fmla="*/ 2218545 h 2782835"/>
                <a:gd name="connsiteX14" fmla="*/ 7820 w 2553814"/>
                <a:gd name="connsiteY14" fmla="*/ 1784436 h 2782835"/>
                <a:gd name="connsiteX15" fmla="*/ 201783 w 2553814"/>
                <a:gd name="connsiteY15" fmla="*/ 1461164 h 2782835"/>
                <a:gd name="connsiteX16" fmla="*/ 469638 w 2553814"/>
                <a:gd name="connsiteY16" fmla="*/ 1359564 h 2782835"/>
                <a:gd name="connsiteX17" fmla="*/ 792911 w 2553814"/>
                <a:gd name="connsiteY17" fmla="*/ 1257964 h 2782835"/>
                <a:gd name="connsiteX18" fmla="*/ 986874 w 2553814"/>
                <a:gd name="connsiteY18" fmla="*/ 1110182 h 2782835"/>
                <a:gd name="connsiteX19" fmla="*/ 1033056 w 2553814"/>
                <a:gd name="connsiteY19" fmla="*/ 879273 h 2782835"/>
                <a:gd name="connsiteX0" fmla="*/ 1033056 w 2553814"/>
                <a:gd name="connsiteY0" fmla="*/ 879273 h 2764619"/>
                <a:gd name="connsiteX1" fmla="*/ 1106947 w 2553814"/>
                <a:gd name="connsiteY1" fmla="*/ 362036 h 2764619"/>
                <a:gd name="connsiteX2" fmla="*/ 1420983 w 2553814"/>
                <a:gd name="connsiteY2" fmla="*/ 38764 h 2764619"/>
                <a:gd name="connsiteX3" fmla="*/ 1965929 w 2553814"/>
                <a:gd name="connsiteY3" fmla="*/ 57236 h 2764619"/>
                <a:gd name="connsiteX4" fmla="*/ 2409274 w 2553814"/>
                <a:gd name="connsiteY4" fmla="*/ 500582 h 2764619"/>
                <a:gd name="connsiteX5" fmla="*/ 2547820 w 2553814"/>
                <a:gd name="connsiteY5" fmla="*/ 1165600 h 2764619"/>
                <a:gd name="connsiteX6" fmla="*/ 2501638 w 2553814"/>
                <a:gd name="connsiteY6" fmla="*/ 1765964 h 2764619"/>
                <a:gd name="connsiteX7" fmla="*/ 2261492 w 2553814"/>
                <a:gd name="connsiteY7" fmla="*/ 2264727 h 2764619"/>
                <a:gd name="connsiteX8" fmla="*/ 1904081 w 2553814"/>
                <a:gd name="connsiteY8" fmla="*/ 2543175 h 2764619"/>
                <a:gd name="connsiteX9" fmla="*/ 1479815 w 2553814"/>
                <a:gd name="connsiteY9" fmla="*/ 2709611 h 2764619"/>
                <a:gd name="connsiteX10" fmla="*/ 1152270 w 2553814"/>
                <a:gd name="connsiteY10" fmla="*/ 2764486 h 2764619"/>
                <a:gd name="connsiteX11" fmla="*/ 787129 w 2553814"/>
                <a:gd name="connsiteY11" fmla="*/ 2718033 h 2764619"/>
                <a:gd name="connsiteX12" fmla="*/ 473827 w 2553814"/>
                <a:gd name="connsiteY12" fmla="*/ 2532763 h 2764619"/>
                <a:gd name="connsiteX13" fmla="*/ 81711 w 2553814"/>
                <a:gd name="connsiteY13" fmla="*/ 2218545 h 2764619"/>
                <a:gd name="connsiteX14" fmla="*/ 7820 w 2553814"/>
                <a:gd name="connsiteY14" fmla="*/ 1784436 h 2764619"/>
                <a:gd name="connsiteX15" fmla="*/ 201783 w 2553814"/>
                <a:gd name="connsiteY15" fmla="*/ 1461164 h 2764619"/>
                <a:gd name="connsiteX16" fmla="*/ 469638 w 2553814"/>
                <a:gd name="connsiteY16" fmla="*/ 1359564 h 2764619"/>
                <a:gd name="connsiteX17" fmla="*/ 792911 w 2553814"/>
                <a:gd name="connsiteY17" fmla="*/ 1257964 h 2764619"/>
                <a:gd name="connsiteX18" fmla="*/ 986874 w 2553814"/>
                <a:gd name="connsiteY18" fmla="*/ 1110182 h 2764619"/>
                <a:gd name="connsiteX19" fmla="*/ 1033056 w 2553814"/>
                <a:gd name="connsiteY19" fmla="*/ 879273 h 2764619"/>
                <a:gd name="connsiteX0" fmla="*/ 1033056 w 2553814"/>
                <a:gd name="connsiteY0" fmla="*/ 879273 h 2764581"/>
                <a:gd name="connsiteX1" fmla="*/ 1106947 w 2553814"/>
                <a:gd name="connsiteY1" fmla="*/ 362036 h 2764581"/>
                <a:gd name="connsiteX2" fmla="*/ 1420983 w 2553814"/>
                <a:gd name="connsiteY2" fmla="*/ 38764 h 2764581"/>
                <a:gd name="connsiteX3" fmla="*/ 1965929 w 2553814"/>
                <a:gd name="connsiteY3" fmla="*/ 57236 h 2764581"/>
                <a:gd name="connsiteX4" fmla="*/ 2409274 w 2553814"/>
                <a:gd name="connsiteY4" fmla="*/ 500582 h 2764581"/>
                <a:gd name="connsiteX5" fmla="*/ 2547820 w 2553814"/>
                <a:gd name="connsiteY5" fmla="*/ 1165600 h 2764581"/>
                <a:gd name="connsiteX6" fmla="*/ 2501638 w 2553814"/>
                <a:gd name="connsiteY6" fmla="*/ 1765964 h 2764581"/>
                <a:gd name="connsiteX7" fmla="*/ 2261492 w 2553814"/>
                <a:gd name="connsiteY7" fmla="*/ 2264727 h 2764581"/>
                <a:gd name="connsiteX8" fmla="*/ 1904081 w 2553814"/>
                <a:gd name="connsiteY8" fmla="*/ 2543175 h 2764581"/>
                <a:gd name="connsiteX9" fmla="*/ 1479815 w 2553814"/>
                <a:gd name="connsiteY9" fmla="*/ 2709611 h 2764581"/>
                <a:gd name="connsiteX10" fmla="*/ 1152270 w 2553814"/>
                <a:gd name="connsiteY10" fmla="*/ 2764486 h 2764581"/>
                <a:gd name="connsiteX11" fmla="*/ 834002 w 2553814"/>
                <a:gd name="connsiteY11" fmla="*/ 2699742 h 2764581"/>
                <a:gd name="connsiteX12" fmla="*/ 473827 w 2553814"/>
                <a:gd name="connsiteY12" fmla="*/ 2532763 h 2764581"/>
                <a:gd name="connsiteX13" fmla="*/ 81711 w 2553814"/>
                <a:gd name="connsiteY13" fmla="*/ 2218545 h 2764581"/>
                <a:gd name="connsiteX14" fmla="*/ 7820 w 2553814"/>
                <a:gd name="connsiteY14" fmla="*/ 1784436 h 2764581"/>
                <a:gd name="connsiteX15" fmla="*/ 201783 w 2553814"/>
                <a:gd name="connsiteY15" fmla="*/ 1461164 h 2764581"/>
                <a:gd name="connsiteX16" fmla="*/ 469638 w 2553814"/>
                <a:gd name="connsiteY16" fmla="*/ 1359564 h 2764581"/>
                <a:gd name="connsiteX17" fmla="*/ 792911 w 2553814"/>
                <a:gd name="connsiteY17" fmla="*/ 1257964 h 2764581"/>
                <a:gd name="connsiteX18" fmla="*/ 986874 w 2553814"/>
                <a:gd name="connsiteY18" fmla="*/ 1110182 h 2764581"/>
                <a:gd name="connsiteX19" fmla="*/ 1033056 w 2553814"/>
                <a:gd name="connsiteY19" fmla="*/ 879273 h 2764581"/>
                <a:gd name="connsiteX0" fmla="*/ 1033056 w 2553814"/>
                <a:gd name="connsiteY0" fmla="*/ 879273 h 2764646"/>
                <a:gd name="connsiteX1" fmla="*/ 1106947 w 2553814"/>
                <a:gd name="connsiteY1" fmla="*/ 362036 h 2764646"/>
                <a:gd name="connsiteX2" fmla="*/ 1420983 w 2553814"/>
                <a:gd name="connsiteY2" fmla="*/ 38764 h 2764646"/>
                <a:gd name="connsiteX3" fmla="*/ 1965929 w 2553814"/>
                <a:gd name="connsiteY3" fmla="*/ 57236 h 2764646"/>
                <a:gd name="connsiteX4" fmla="*/ 2409274 w 2553814"/>
                <a:gd name="connsiteY4" fmla="*/ 500582 h 2764646"/>
                <a:gd name="connsiteX5" fmla="*/ 2547820 w 2553814"/>
                <a:gd name="connsiteY5" fmla="*/ 1165600 h 2764646"/>
                <a:gd name="connsiteX6" fmla="*/ 2501638 w 2553814"/>
                <a:gd name="connsiteY6" fmla="*/ 1765964 h 2764646"/>
                <a:gd name="connsiteX7" fmla="*/ 2261492 w 2553814"/>
                <a:gd name="connsiteY7" fmla="*/ 2264727 h 2764646"/>
                <a:gd name="connsiteX8" fmla="*/ 1950953 w 2553814"/>
                <a:gd name="connsiteY8" fmla="*/ 2488300 h 2764646"/>
                <a:gd name="connsiteX9" fmla="*/ 1479815 w 2553814"/>
                <a:gd name="connsiteY9" fmla="*/ 2709611 h 2764646"/>
                <a:gd name="connsiteX10" fmla="*/ 1152270 w 2553814"/>
                <a:gd name="connsiteY10" fmla="*/ 2764486 h 2764646"/>
                <a:gd name="connsiteX11" fmla="*/ 834002 w 2553814"/>
                <a:gd name="connsiteY11" fmla="*/ 2699742 h 2764646"/>
                <a:gd name="connsiteX12" fmla="*/ 473827 w 2553814"/>
                <a:gd name="connsiteY12" fmla="*/ 2532763 h 2764646"/>
                <a:gd name="connsiteX13" fmla="*/ 81711 w 2553814"/>
                <a:gd name="connsiteY13" fmla="*/ 2218545 h 2764646"/>
                <a:gd name="connsiteX14" fmla="*/ 7820 w 2553814"/>
                <a:gd name="connsiteY14" fmla="*/ 1784436 h 2764646"/>
                <a:gd name="connsiteX15" fmla="*/ 201783 w 2553814"/>
                <a:gd name="connsiteY15" fmla="*/ 1461164 h 2764646"/>
                <a:gd name="connsiteX16" fmla="*/ 469638 w 2553814"/>
                <a:gd name="connsiteY16" fmla="*/ 1359564 h 2764646"/>
                <a:gd name="connsiteX17" fmla="*/ 792911 w 2553814"/>
                <a:gd name="connsiteY17" fmla="*/ 1257964 h 2764646"/>
                <a:gd name="connsiteX18" fmla="*/ 986874 w 2553814"/>
                <a:gd name="connsiteY18" fmla="*/ 1110182 h 2764646"/>
                <a:gd name="connsiteX19" fmla="*/ 1033056 w 2553814"/>
                <a:gd name="connsiteY19" fmla="*/ 879273 h 2764646"/>
                <a:gd name="connsiteX0" fmla="*/ 1033056 w 2553814"/>
                <a:gd name="connsiteY0" fmla="*/ 879273 h 2764917"/>
                <a:gd name="connsiteX1" fmla="*/ 1106947 w 2553814"/>
                <a:gd name="connsiteY1" fmla="*/ 362036 h 2764917"/>
                <a:gd name="connsiteX2" fmla="*/ 1420983 w 2553814"/>
                <a:gd name="connsiteY2" fmla="*/ 38764 h 2764917"/>
                <a:gd name="connsiteX3" fmla="*/ 1965929 w 2553814"/>
                <a:gd name="connsiteY3" fmla="*/ 57236 h 2764917"/>
                <a:gd name="connsiteX4" fmla="*/ 2409274 w 2553814"/>
                <a:gd name="connsiteY4" fmla="*/ 500582 h 2764917"/>
                <a:gd name="connsiteX5" fmla="*/ 2547820 w 2553814"/>
                <a:gd name="connsiteY5" fmla="*/ 1165600 h 2764917"/>
                <a:gd name="connsiteX6" fmla="*/ 2501638 w 2553814"/>
                <a:gd name="connsiteY6" fmla="*/ 1765964 h 2764917"/>
                <a:gd name="connsiteX7" fmla="*/ 2261492 w 2553814"/>
                <a:gd name="connsiteY7" fmla="*/ 2264727 h 2764917"/>
                <a:gd name="connsiteX8" fmla="*/ 1950953 w 2553814"/>
                <a:gd name="connsiteY8" fmla="*/ 2488300 h 2764917"/>
                <a:gd name="connsiteX9" fmla="*/ 1565748 w 2553814"/>
                <a:gd name="connsiteY9" fmla="*/ 2673026 h 2764917"/>
                <a:gd name="connsiteX10" fmla="*/ 1152270 w 2553814"/>
                <a:gd name="connsiteY10" fmla="*/ 2764486 h 2764917"/>
                <a:gd name="connsiteX11" fmla="*/ 834002 w 2553814"/>
                <a:gd name="connsiteY11" fmla="*/ 2699742 h 2764917"/>
                <a:gd name="connsiteX12" fmla="*/ 473827 w 2553814"/>
                <a:gd name="connsiteY12" fmla="*/ 2532763 h 2764917"/>
                <a:gd name="connsiteX13" fmla="*/ 81711 w 2553814"/>
                <a:gd name="connsiteY13" fmla="*/ 2218545 h 2764917"/>
                <a:gd name="connsiteX14" fmla="*/ 7820 w 2553814"/>
                <a:gd name="connsiteY14" fmla="*/ 1784436 h 2764917"/>
                <a:gd name="connsiteX15" fmla="*/ 201783 w 2553814"/>
                <a:gd name="connsiteY15" fmla="*/ 1461164 h 2764917"/>
                <a:gd name="connsiteX16" fmla="*/ 469638 w 2553814"/>
                <a:gd name="connsiteY16" fmla="*/ 1359564 h 2764917"/>
                <a:gd name="connsiteX17" fmla="*/ 792911 w 2553814"/>
                <a:gd name="connsiteY17" fmla="*/ 1257964 h 2764917"/>
                <a:gd name="connsiteX18" fmla="*/ 986874 w 2553814"/>
                <a:gd name="connsiteY18" fmla="*/ 1110182 h 2764917"/>
                <a:gd name="connsiteX19" fmla="*/ 1033056 w 2553814"/>
                <a:gd name="connsiteY19" fmla="*/ 879273 h 2764917"/>
                <a:gd name="connsiteX0" fmla="*/ 1033056 w 2553814"/>
                <a:gd name="connsiteY0" fmla="*/ 879273 h 2755890"/>
                <a:gd name="connsiteX1" fmla="*/ 1106947 w 2553814"/>
                <a:gd name="connsiteY1" fmla="*/ 362036 h 2755890"/>
                <a:gd name="connsiteX2" fmla="*/ 1420983 w 2553814"/>
                <a:gd name="connsiteY2" fmla="*/ 38764 h 2755890"/>
                <a:gd name="connsiteX3" fmla="*/ 1965929 w 2553814"/>
                <a:gd name="connsiteY3" fmla="*/ 57236 h 2755890"/>
                <a:gd name="connsiteX4" fmla="*/ 2409274 w 2553814"/>
                <a:gd name="connsiteY4" fmla="*/ 500582 h 2755890"/>
                <a:gd name="connsiteX5" fmla="*/ 2547820 w 2553814"/>
                <a:gd name="connsiteY5" fmla="*/ 1165600 h 2755890"/>
                <a:gd name="connsiteX6" fmla="*/ 2501638 w 2553814"/>
                <a:gd name="connsiteY6" fmla="*/ 1765964 h 2755890"/>
                <a:gd name="connsiteX7" fmla="*/ 2261492 w 2553814"/>
                <a:gd name="connsiteY7" fmla="*/ 2264727 h 2755890"/>
                <a:gd name="connsiteX8" fmla="*/ 1950953 w 2553814"/>
                <a:gd name="connsiteY8" fmla="*/ 2488300 h 2755890"/>
                <a:gd name="connsiteX9" fmla="*/ 1565748 w 2553814"/>
                <a:gd name="connsiteY9" fmla="*/ 2673026 h 2755890"/>
                <a:gd name="connsiteX10" fmla="*/ 1199143 w 2553814"/>
                <a:gd name="connsiteY10" fmla="*/ 2755341 h 2755890"/>
                <a:gd name="connsiteX11" fmla="*/ 834002 w 2553814"/>
                <a:gd name="connsiteY11" fmla="*/ 2699742 h 2755890"/>
                <a:gd name="connsiteX12" fmla="*/ 473827 w 2553814"/>
                <a:gd name="connsiteY12" fmla="*/ 2532763 h 2755890"/>
                <a:gd name="connsiteX13" fmla="*/ 81711 w 2553814"/>
                <a:gd name="connsiteY13" fmla="*/ 2218545 h 2755890"/>
                <a:gd name="connsiteX14" fmla="*/ 7820 w 2553814"/>
                <a:gd name="connsiteY14" fmla="*/ 1784436 h 2755890"/>
                <a:gd name="connsiteX15" fmla="*/ 201783 w 2553814"/>
                <a:gd name="connsiteY15" fmla="*/ 1461164 h 2755890"/>
                <a:gd name="connsiteX16" fmla="*/ 469638 w 2553814"/>
                <a:gd name="connsiteY16" fmla="*/ 1359564 h 2755890"/>
                <a:gd name="connsiteX17" fmla="*/ 792911 w 2553814"/>
                <a:gd name="connsiteY17" fmla="*/ 1257964 h 2755890"/>
                <a:gd name="connsiteX18" fmla="*/ 986874 w 2553814"/>
                <a:gd name="connsiteY18" fmla="*/ 1110182 h 2755890"/>
                <a:gd name="connsiteX19" fmla="*/ 1033056 w 2553814"/>
                <a:gd name="connsiteY19" fmla="*/ 879273 h 275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53814" h="2755890">
                  <a:moveTo>
                    <a:pt x="1033056" y="879273"/>
                  </a:moveTo>
                  <a:cubicBezTo>
                    <a:pt x="1053068" y="754582"/>
                    <a:pt x="1042293" y="502121"/>
                    <a:pt x="1106947" y="362036"/>
                  </a:cubicBezTo>
                  <a:cubicBezTo>
                    <a:pt x="1171601" y="221951"/>
                    <a:pt x="1277819" y="89564"/>
                    <a:pt x="1420983" y="38764"/>
                  </a:cubicBezTo>
                  <a:cubicBezTo>
                    <a:pt x="1564147" y="-12036"/>
                    <a:pt x="1801214" y="-19734"/>
                    <a:pt x="1965929" y="57236"/>
                  </a:cubicBezTo>
                  <a:cubicBezTo>
                    <a:pt x="2130644" y="134206"/>
                    <a:pt x="2312292" y="315855"/>
                    <a:pt x="2409274" y="500582"/>
                  </a:cubicBezTo>
                  <a:cubicBezTo>
                    <a:pt x="2506256" y="685309"/>
                    <a:pt x="2532426" y="954703"/>
                    <a:pt x="2547820" y="1165600"/>
                  </a:cubicBezTo>
                  <a:cubicBezTo>
                    <a:pt x="2563214" y="1376497"/>
                    <a:pt x="2549359" y="1582776"/>
                    <a:pt x="2501638" y="1765964"/>
                  </a:cubicBezTo>
                  <a:cubicBezTo>
                    <a:pt x="2453917" y="1949152"/>
                    <a:pt x="2353273" y="2144338"/>
                    <a:pt x="2261492" y="2264727"/>
                  </a:cubicBezTo>
                  <a:cubicBezTo>
                    <a:pt x="2169711" y="2385116"/>
                    <a:pt x="2066910" y="2420250"/>
                    <a:pt x="1950953" y="2488300"/>
                  </a:cubicBezTo>
                  <a:cubicBezTo>
                    <a:pt x="1834996" y="2556350"/>
                    <a:pt x="1691050" y="2628519"/>
                    <a:pt x="1565748" y="2673026"/>
                  </a:cubicBezTo>
                  <a:cubicBezTo>
                    <a:pt x="1440446" y="2717533"/>
                    <a:pt x="1321100" y="2750888"/>
                    <a:pt x="1199143" y="2755341"/>
                  </a:cubicBezTo>
                  <a:cubicBezTo>
                    <a:pt x="1077186" y="2759794"/>
                    <a:pt x="954888" y="2736838"/>
                    <a:pt x="834002" y="2699742"/>
                  </a:cubicBezTo>
                  <a:cubicBezTo>
                    <a:pt x="713116" y="2662646"/>
                    <a:pt x="599209" y="2612962"/>
                    <a:pt x="473827" y="2532763"/>
                  </a:cubicBezTo>
                  <a:cubicBezTo>
                    <a:pt x="348445" y="2452564"/>
                    <a:pt x="159379" y="2343266"/>
                    <a:pt x="81711" y="2218545"/>
                  </a:cubicBezTo>
                  <a:cubicBezTo>
                    <a:pt x="4043" y="2093824"/>
                    <a:pt x="-12192" y="1910666"/>
                    <a:pt x="7820" y="1784436"/>
                  </a:cubicBezTo>
                  <a:cubicBezTo>
                    <a:pt x="27832" y="1658206"/>
                    <a:pt x="124813" y="1531976"/>
                    <a:pt x="201783" y="1461164"/>
                  </a:cubicBezTo>
                  <a:cubicBezTo>
                    <a:pt x="278753" y="1390352"/>
                    <a:pt x="371117" y="1393431"/>
                    <a:pt x="469638" y="1359564"/>
                  </a:cubicBezTo>
                  <a:cubicBezTo>
                    <a:pt x="568159" y="1325697"/>
                    <a:pt x="706705" y="1299528"/>
                    <a:pt x="792911" y="1257964"/>
                  </a:cubicBezTo>
                  <a:cubicBezTo>
                    <a:pt x="879117" y="1216400"/>
                    <a:pt x="945311" y="1170218"/>
                    <a:pt x="986874" y="1110182"/>
                  </a:cubicBezTo>
                  <a:cubicBezTo>
                    <a:pt x="1028437" y="1050146"/>
                    <a:pt x="1013044" y="1003964"/>
                    <a:pt x="1033056" y="879273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</p:grpSp>
      <p:grpSp>
        <p:nvGrpSpPr>
          <p:cNvPr id="7" name="Group 40">
            <a:extLst>
              <a:ext uri="{FF2B5EF4-FFF2-40B4-BE49-F238E27FC236}">
                <a16:creationId xmlns:a16="http://schemas.microsoft.com/office/drawing/2014/main" id="{832DE541-67B2-0749-BE97-3348D7307BF0}"/>
              </a:ext>
            </a:extLst>
          </p:cNvPr>
          <p:cNvGrpSpPr/>
          <p:nvPr/>
        </p:nvGrpSpPr>
        <p:grpSpPr>
          <a:xfrm>
            <a:off x="3466180" y="2141263"/>
            <a:ext cx="1619738" cy="1272650"/>
            <a:chOff x="4648200" y="1524000"/>
            <a:chExt cx="1619738" cy="1272650"/>
          </a:xfrm>
        </p:grpSpPr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AD3F4661-AB3D-7A48-B637-5609CC4BA2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8200" y="1524000"/>
              <a:ext cx="1619738" cy="1272650"/>
              <a:chOff x="8105531" y="4953000"/>
              <a:chExt cx="809869" cy="63632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31BFCC0-1B91-AD45-98ED-39075AF06250}"/>
                  </a:ext>
                </a:extLst>
              </p:cNvPr>
              <p:cNvCxnSpPr/>
              <p:nvPr/>
            </p:nvCxnSpPr>
            <p:spPr bwMode="auto">
              <a:xfrm>
                <a:off x="8105531" y="5473630"/>
                <a:ext cx="809869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AB67F83-EA2A-7F49-9361-16ED0A0E1316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7902462" y="5270560"/>
                <a:ext cx="636325" cy="12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8B042B7-8D86-E14C-96FC-4C0D3C30723D}"/>
                </a:ext>
              </a:extLst>
            </p:cNvPr>
            <p:cNvSpPr/>
            <p:nvPr/>
          </p:nvSpPr>
          <p:spPr bwMode="auto">
            <a:xfrm>
              <a:off x="4800600" y="2022475"/>
              <a:ext cx="1252538" cy="492125"/>
            </a:xfrm>
            <a:custGeom>
              <a:avLst/>
              <a:gdLst>
                <a:gd name="connsiteX0" fmla="*/ 0 w 2547257"/>
                <a:gd name="connsiteY0" fmla="*/ 1132114 h 1253671"/>
                <a:gd name="connsiteX1" fmla="*/ 1099457 w 2547257"/>
                <a:gd name="connsiteY1" fmla="*/ 0 h 1253671"/>
                <a:gd name="connsiteX2" fmla="*/ 1480457 w 2547257"/>
                <a:gd name="connsiteY2" fmla="*/ 1132114 h 1253671"/>
                <a:gd name="connsiteX3" fmla="*/ 2166257 w 2547257"/>
                <a:gd name="connsiteY3" fmla="*/ 729343 h 1253671"/>
                <a:gd name="connsiteX4" fmla="*/ 2547257 w 2547257"/>
                <a:gd name="connsiteY4" fmla="*/ 1132114 h 125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257" h="1253671">
                  <a:moveTo>
                    <a:pt x="0" y="1132114"/>
                  </a:moveTo>
                  <a:cubicBezTo>
                    <a:pt x="426357" y="566057"/>
                    <a:pt x="852714" y="0"/>
                    <a:pt x="1099457" y="0"/>
                  </a:cubicBezTo>
                  <a:cubicBezTo>
                    <a:pt x="1346200" y="0"/>
                    <a:pt x="1302657" y="1010557"/>
                    <a:pt x="1480457" y="1132114"/>
                  </a:cubicBezTo>
                  <a:cubicBezTo>
                    <a:pt x="1658257" y="1253671"/>
                    <a:pt x="1988457" y="729343"/>
                    <a:pt x="2166257" y="729343"/>
                  </a:cubicBezTo>
                  <a:cubicBezTo>
                    <a:pt x="2344057" y="729343"/>
                    <a:pt x="2445657" y="930728"/>
                    <a:pt x="2547257" y="1132114"/>
                  </a:cubicBezTo>
                </a:path>
              </a:pathLst>
            </a:custGeom>
            <a:ln w="381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12" name="Group 357">
            <a:extLst>
              <a:ext uri="{FF2B5EF4-FFF2-40B4-BE49-F238E27FC236}">
                <a16:creationId xmlns:a16="http://schemas.microsoft.com/office/drawing/2014/main" id="{6CC9EE43-0CA5-954A-B814-497963671C88}"/>
              </a:ext>
            </a:extLst>
          </p:cNvPr>
          <p:cNvGrpSpPr>
            <a:grpSpLocks noChangeAspect="1"/>
          </p:cNvGrpSpPr>
          <p:nvPr/>
        </p:nvGrpSpPr>
        <p:grpSpPr>
          <a:xfrm>
            <a:off x="2565959" y="3739022"/>
            <a:ext cx="1619738" cy="1272650"/>
            <a:chOff x="9144000" y="3276600"/>
            <a:chExt cx="809869" cy="63632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FE0EA4-5EED-B340-B4F3-F8E899A89DB5}"/>
                </a:ext>
              </a:extLst>
            </p:cNvPr>
            <p:cNvCxnSpPr/>
            <p:nvPr/>
          </p:nvCxnSpPr>
          <p:spPr bwMode="auto">
            <a:xfrm>
              <a:off x="9144000" y="3797230"/>
              <a:ext cx="809869" cy="12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34DE31-D029-6645-9E71-101BEBE06783}"/>
                </a:ext>
              </a:extLst>
            </p:cNvPr>
            <p:cNvCxnSpPr/>
            <p:nvPr/>
          </p:nvCxnSpPr>
          <p:spPr bwMode="auto">
            <a:xfrm rot="5400000" flipH="1" flipV="1">
              <a:off x="8940931" y="3594160"/>
              <a:ext cx="636325" cy="120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C53EB0A-F626-F64A-873B-E68DBBCE8924}"/>
                </a:ext>
              </a:extLst>
            </p:cNvPr>
            <p:cNvSpPr/>
            <p:nvPr/>
          </p:nvSpPr>
          <p:spPr bwMode="auto">
            <a:xfrm>
              <a:off x="9230169" y="3439298"/>
              <a:ext cx="689352" cy="365867"/>
            </a:xfrm>
            <a:custGeom>
              <a:avLst/>
              <a:gdLst>
                <a:gd name="connsiteX0" fmla="*/ 0 w 908050"/>
                <a:gd name="connsiteY0" fmla="*/ 438679 h 445558"/>
                <a:gd name="connsiteX1" fmla="*/ 98425 w 908050"/>
                <a:gd name="connsiteY1" fmla="*/ 419629 h 445558"/>
                <a:gd name="connsiteX2" fmla="*/ 161925 w 908050"/>
                <a:gd name="connsiteY2" fmla="*/ 283104 h 445558"/>
                <a:gd name="connsiteX3" fmla="*/ 215900 w 908050"/>
                <a:gd name="connsiteY3" fmla="*/ 286279 h 445558"/>
                <a:gd name="connsiteX4" fmla="*/ 273050 w 908050"/>
                <a:gd name="connsiteY4" fmla="*/ 406929 h 445558"/>
                <a:gd name="connsiteX5" fmla="*/ 387350 w 908050"/>
                <a:gd name="connsiteY5" fmla="*/ 194204 h 445558"/>
                <a:gd name="connsiteX6" fmla="*/ 514350 w 908050"/>
                <a:gd name="connsiteY6" fmla="*/ 10054 h 445558"/>
                <a:gd name="connsiteX7" fmla="*/ 619125 w 908050"/>
                <a:gd name="connsiteY7" fmla="*/ 133879 h 445558"/>
                <a:gd name="connsiteX8" fmla="*/ 676275 w 908050"/>
                <a:gd name="connsiteY8" fmla="*/ 108479 h 445558"/>
                <a:gd name="connsiteX9" fmla="*/ 736600 w 908050"/>
                <a:gd name="connsiteY9" fmla="*/ 213254 h 445558"/>
                <a:gd name="connsiteX10" fmla="*/ 819150 w 908050"/>
                <a:gd name="connsiteY10" fmla="*/ 397404 h 445558"/>
                <a:gd name="connsiteX11" fmla="*/ 908050 w 908050"/>
                <a:gd name="connsiteY11" fmla="*/ 432329 h 445558"/>
                <a:gd name="connsiteX0" fmla="*/ 0 w 908050"/>
                <a:gd name="connsiteY0" fmla="*/ 438679 h 445558"/>
                <a:gd name="connsiteX1" fmla="*/ 98425 w 908050"/>
                <a:gd name="connsiteY1" fmla="*/ 419629 h 445558"/>
                <a:gd name="connsiteX2" fmla="*/ 161925 w 908050"/>
                <a:gd name="connsiteY2" fmla="*/ 283104 h 445558"/>
                <a:gd name="connsiteX3" fmla="*/ 215900 w 908050"/>
                <a:gd name="connsiteY3" fmla="*/ 194998 h 445558"/>
                <a:gd name="connsiteX4" fmla="*/ 273050 w 908050"/>
                <a:gd name="connsiteY4" fmla="*/ 406929 h 445558"/>
                <a:gd name="connsiteX5" fmla="*/ 387350 w 908050"/>
                <a:gd name="connsiteY5" fmla="*/ 194204 h 445558"/>
                <a:gd name="connsiteX6" fmla="*/ 514350 w 908050"/>
                <a:gd name="connsiteY6" fmla="*/ 10054 h 445558"/>
                <a:gd name="connsiteX7" fmla="*/ 619125 w 908050"/>
                <a:gd name="connsiteY7" fmla="*/ 133879 h 445558"/>
                <a:gd name="connsiteX8" fmla="*/ 676275 w 908050"/>
                <a:gd name="connsiteY8" fmla="*/ 108479 h 445558"/>
                <a:gd name="connsiteX9" fmla="*/ 736600 w 908050"/>
                <a:gd name="connsiteY9" fmla="*/ 213254 h 445558"/>
                <a:gd name="connsiteX10" fmla="*/ 819150 w 908050"/>
                <a:gd name="connsiteY10" fmla="*/ 397404 h 445558"/>
                <a:gd name="connsiteX11" fmla="*/ 908050 w 908050"/>
                <a:gd name="connsiteY11" fmla="*/ 432329 h 445558"/>
                <a:gd name="connsiteX0" fmla="*/ 0 w 908050"/>
                <a:gd name="connsiteY0" fmla="*/ 438679 h 460772"/>
                <a:gd name="connsiteX1" fmla="*/ 98425 w 908050"/>
                <a:gd name="connsiteY1" fmla="*/ 419629 h 460772"/>
                <a:gd name="connsiteX2" fmla="*/ 146844 w 908050"/>
                <a:gd name="connsiteY2" fmla="*/ 191823 h 460772"/>
                <a:gd name="connsiteX3" fmla="*/ 215900 w 908050"/>
                <a:gd name="connsiteY3" fmla="*/ 194998 h 460772"/>
                <a:gd name="connsiteX4" fmla="*/ 273050 w 908050"/>
                <a:gd name="connsiteY4" fmla="*/ 406929 h 460772"/>
                <a:gd name="connsiteX5" fmla="*/ 387350 w 908050"/>
                <a:gd name="connsiteY5" fmla="*/ 194204 h 460772"/>
                <a:gd name="connsiteX6" fmla="*/ 514350 w 908050"/>
                <a:gd name="connsiteY6" fmla="*/ 10054 h 460772"/>
                <a:gd name="connsiteX7" fmla="*/ 619125 w 908050"/>
                <a:gd name="connsiteY7" fmla="*/ 133879 h 460772"/>
                <a:gd name="connsiteX8" fmla="*/ 676275 w 908050"/>
                <a:gd name="connsiteY8" fmla="*/ 108479 h 460772"/>
                <a:gd name="connsiteX9" fmla="*/ 736600 w 908050"/>
                <a:gd name="connsiteY9" fmla="*/ 213254 h 460772"/>
                <a:gd name="connsiteX10" fmla="*/ 819150 w 908050"/>
                <a:gd name="connsiteY10" fmla="*/ 397404 h 460772"/>
                <a:gd name="connsiteX11" fmla="*/ 908050 w 908050"/>
                <a:gd name="connsiteY11" fmla="*/ 432329 h 460772"/>
                <a:gd name="connsiteX0" fmla="*/ 0 w 908050"/>
                <a:gd name="connsiteY0" fmla="*/ 438679 h 460772"/>
                <a:gd name="connsiteX1" fmla="*/ 98425 w 908050"/>
                <a:gd name="connsiteY1" fmla="*/ 419629 h 460772"/>
                <a:gd name="connsiteX2" fmla="*/ 146844 w 908050"/>
                <a:gd name="connsiteY2" fmla="*/ 191823 h 460772"/>
                <a:gd name="connsiteX3" fmla="*/ 215900 w 908050"/>
                <a:gd name="connsiteY3" fmla="*/ 194998 h 460772"/>
                <a:gd name="connsiteX4" fmla="*/ 273050 w 908050"/>
                <a:gd name="connsiteY4" fmla="*/ 315648 h 460772"/>
                <a:gd name="connsiteX5" fmla="*/ 387350 w 908050"/>
                <a:gd name="connsiteY5" fmla="*/ 194204 h 460772"/>
                <a:gd name="connsiteX6" fmla="*/ 514350 w 908050"/>
                <a:gd name="connsiteY6" fmla="*/ 10054 h 460772"/>
                <a:gd name="connsiteX7" fmla="*/ 619125 w 908050"/>
                <a:gd name="connsiteY7" fmla="*/ 133879 h 460772"/>
                <a:gd name="connsiteX8" fmla="*/ 676275 w 908050"/>
                <a:gd name="connsiteY8" fmla="*/ 108479 h 460772"/>
                <a:gd name="connsiteX9" fmla="*/ 736600 w 908050"/>
                <a:gd name="connsiteY9" fmla="*/ 213254 h 460772"/>
                <a:gd name="connsiteX10" fmla="*/ 819150 w 908050"/>
                <a:gd name="connsiteY10" fmla="*/ 397404 h 460772"/>
                <a:gd name="connsiteX11" fmla="*/ 908050 w 908050"/>
                <a:gd name="connsiteY11" fmla="*/ 432329 h 460772"/>
                <a:gd name="connsiteX0" fmla="*/ 0 w 908050"/>
                <a:gd name="connsiteY0" fmla="*/ 377560 h 399653"/>
                <a:gd name="connsiteX1" fmla="*/ 98425 w 908050"/>
                <a:gd name="connsiteY1" fmla="*/ 358510 h 399653"/>
                <a:gd name="connsiteX2" fmla="*/ 146844 w 908050"/>
                <a:gd name="connsiteY2" fmla="*/ 130704 h 399653"/>
                <a:gd name="connsiteX3" fmla="*/ 215900 w 908050"/>
                <a:gd name="connsiteY3" fmla="*/ 133879 h 399653"/>
                <a:gd name="connsiteX4" fmla="*/ 273050 w 908050"/>
                <a:gd name="connsiteY4" fmla="*/ 254529 h 399653"/>
                <a:gd name="connsiteX5" fmla="*/ 387350 w 908050"/>
                <a:gd name="connsiteY5" fmla="*/ 133085 h 399653"/>
                <a:gd name="connsiteX6" fmla="*/ 514350 w 908050"/>
                <a:gd name="connsiteY6" fmla="*/ 10054 h 399653"/>
                <a:gd name="connsiteX7" fmla="*/ 619125 w 908050"/>
                <a:gd name="connsiteY7" fmla="*/ 72760 h 399653"/>
                <a:gd name="connsiteX8" fmla="*/ 676275 w 908050"/>
                <a:gd name="connsiteY8" fmla="*/ 47360 h 399653"/>
                <a:gd name="connsiteX9" fmla="*/ 736600 w 908050"/>
                <a:gd name="connsiteY9" fmla="*/ 152135 h 399653"/>
                <a:gd name="connsiteX10" fmla="*/ 819150 w 908050"/>
                <a:gd name="connsiteY10" fmla="*/ 336285 h 399653"/>
                <a:gd name="connsiteX11" fmla="*/ 908050 w 908050"/>
                <a:gd name="connsiteY11" fmla="*/ 371210 h 399653"/>
                <a:gd name="connsiteX0" fmla="*/ 0 w 908050"/>
                <a:gd name="connsiteY0" fmla="*/ 377560 h 399653"/>
                <a:gd name="connsiteX1" fmla="*/ 98425 w 908050"/>
                <a:gd name="connsiteY1" fmla="*/ 358510 h 399653"/>
                <a:gd name="connsiteX2" fmla="*/ 146844 w 908050"/>
                <a:gd name="connsiteY2" fmla="*/ 130704 h 399653"/>
                <a:gd name="connsiteX3" fmla="*/ 215900 w 908050"/>
                <a:gd name="connsiteY3" fmla="*/ 133879 h 399653"/>
                <a:gd name="connsiteX4" fmla="*/ 273050 w 908050"/>
                <a:gd name="connsiteY4" fmla="*/ 254529 h 399653"/>
                <a:gd name="connsiteX5" fmla="*/ 387350 w 908050"/>
                <a:gd name="connsiteY5" fmla="*/ 133085 h 399653"/>
                <a:gd name="connsiteX6" fmla="*/ 514350 w 908050"/>
                <a:gd name="connsiteY6" fmla="*/ 10054 h 399653"/>
                <a:gd name="connsiteX7" fmla="*/ 619125 w 908050"/>
                <a:gd name="connsiteY7" fmla="*/ 72760 h 399653"/>
                <a:gd name="connsiteX8" fmla="*/ 736600 w 908050"/>
                <a:gd name="connsiteY8" fmla="*/ 152135 h 399653"/>
                <a:gd name="connsiteX9" fmla="*/ 819150 w 908050"/>
                <a:gd name="connsiteY9" fmla="*/ 336285 h 399653"/>
                <a:gd name="connsiteX10" fmla="*/ 908050 w 908050"/>
                <a:gd name="connsiteY10" fmla="*/ 371210 h 399653"/>
                <a:gd name="connsiteX0" fmla="*/ 0 w 908050"/>
                <a:gd name="connsiteY0" fmla="*/ 397801 h 419894"/>
                <a:gd name="connsiteX1" fmla="*/ 98425 w 908050"/>
                <a:gd name="connsiteY1" fmla="*/ 378751 h 419894"/>
                <a:gd name="connsiteX2" fmla="*/ 146844 w 908050"/>
                <a:gd name="connsiteY2" fmla="*/ 150945 h 419894"/>
                <a:gd name="connsiteX3" fmla="*/ 215900 w 908050"/>
                <a:gd name="connsiteY3" fmla="*/ 154120 h 419894"/>
                <a:gd name="connsiteX4" fmla="*/ 273050 w 908050"/>
                <a:gd name="connsiteY4" fmla="*/ 274770 h 419894"/>
                <a:gd name="connsiteX5" fmla="*/ 514350 w 908050"/>
                <a:gd name="connsiteY5" fmla="*/ 30295 h 419894"/>
                <a:gd name="connsiteX6" fmla="*/ 619125 w 908050"/>
                <a:gd name="connsiteY6" fmla="*/ 93001 h 419894"/>
                <a:gd name="connsiteX7" fmla="*/ 736600 w 908050"/>
                <a:gd name="connsiteY7" fmla="*/ 172376 h 419894"/>
                <a:gd name="connsiteX8" fmla="*/ 819150 w 908050"/>
                <a:gd name="connsiteY8" fmla="*/ 356526 h 419894"/>
                <a:gd name="connsiteX9" fmla="*/ 908050 w 908050"/>
                <a:gd name="connsiteY9" fmla="*/ 391451 h 419894"/>
                <a:gd name="connsiteX0" fmla="*/ 0 w 908050"/>
                <a:gd name="connsiteY0" fmla="*/ 397801 h 419894"/>
                <a:gd name="connsiteX1" fmla="*/ 98425 w 908050"/>
                <a:gd name="connsiteY1" fmla="*/ 378751 h 419894"/>
                <a:gd name="connsiteX2" fmla="*/ 146844 w 908050"/>
                <a:gd name="connsiteY2" fmla="*/ 150945 h 419894"/>
                <a:gd name="connsiteX3" fmla="*/ 215900 w 908050"/>
                <a:gd name="connsiteY3" fmla="*/ 154120 h 419894"/>
                <a:gd name="connsiteX4" fmla="*/ 334169 w 908050"/>
                <a:gd name="connsiteY4" fmla="*/ 274770 h 419894"/>
                <a:gd name="connsiteX5" fmla="*/ 514350 w 908050"/>
                <a:gd name="connsiteY5" fmla="*/ 30295 h 419894"/>
                <a:gd name="connsiteX6" fmla="*/ 619125 w 908050"/>
                <a:gd name="connsiteY6" fmla="*/ 93001 h 419894"/>
                <a:gd name="connsiteX7" fmla="*/ 736600 w 908050"/>
                <a:gd name="connsiteY7" fmla="*/ 172376 h 419894"/>
                <a:gd name="connsiteX8" fmla="*/ 819150 w 908050"/>
                <a:gd name="connsiteY8" fmla="*/ 356526 h 419894"/>
                <a:gd name="connsiteX9" fmla="*/ 908050 w 908050"/>
                <a:gd name="connsiteY9" fmla="*/ 391451 h 419894"/>
                <a:gd name="connsiteX0" fmla="*/ 0 w 908050"/>
                <a:gd name="connsiteY0" fmla="*/ 397801 h 419894"/>
                <a:gd name="connsiteX1" fmla="*/ 98425 w 908050"/>
                <a:gd name="connsiteY1" fmla="*/ 378751 h 419894"/>
                <a:gd name="connsiteX2" fmla="*/ 146844 w 908050"/>
                <a:gd name="connsiteY2" fmla="*/ 150945 h 419894"/>
                <a:gd name="connsiteX3" fmla="*/ 334169 w 908050"/>
                <a:gd name="connsiteY3" fmla="*/ 274770 h 419894"/>
                <a:gd name="connsiteX4" fmla="*/ 514350 w 908050"/>
                <a:gd name="connsiteY4" fmla="*/ 30295 h 419894"/>
                <a:gd name="connsiteX5" fmla="*/ 619125 w 908050"/>
                <a:gd name="connsiteY5" fmla="*/ 93001 h 419894"/>
                <a:gd name="connsiteX6" fmla="*/ 736600 w 908050"/>
                <a:gd name="connsiteY6" fmla="*/ 172376 h 419894"/>
                <a:gd name="connsiteX7" fmla="*/ 819150 w 908050"/>
                <a:gd name="connsiteY7" fmla="*/ 356526 h 419894"/>
                <a:gd name="connsiteX8" fmla="*/ 908050 w 908050"/>
                <a:gd name="connsiteY8" fmla="*/ 391451 h 419894"/>
                <a:gd name="connsiteX0" fmla="*/ 0 w 908050"/>
                <a:gd name="connsiteY0" fmla="*/ 397801 h 419894"/>
                <a:gd name="connsiteX1" fmla="*/ 98425 w 908050"/>
                <a:gd name="connsiteY1" fmla="*/ 378751 h 419894"/>
                <a:gd name="connsiteX2" fmla="*/ 207963 w 908050"/>
                <a:gd name="connsiteY2" fmla="*/ 150945 h 419894"/>
                <a:gd name="connsiteX3" fmla="*/ 334169 w 908050"/>
                <a:gd name="connsiteY3" fmla="*/ 274770 h 419894"/>
                <a:gd name="connsiteX4" fmla="*/ 514350 w 908050"/>
                <a:gd name="connsiteY4" fmla="*/ 30295 h 419894"/>
                <a:gd name="connsiteX5" fmla="*/ 619125 w 908050"/>
                <a:gd name="connsiteY5" fmla="*/ 93001 h 419894"/>
                <a:gd name="connsiteX6" fmla="*/ 736600 w 908050"/>
                <a:gd name="connsiteY6" fmla="*/ 172376 h 419894"/>
                <a:gd name="connsiteX7" fmla="*/ 819150 w 908050"/>
                <a:gd name="connsiteY7" fmla="*/ 356526 h 419894"/>
                <a:gd name="connsiteX8" fmla="*/ 908050 w 908050"/>
                <a:gd name="connsiteY8" fmla="*/ 391451 h 419894"/>
                <a:gd name="connsiteX0" fmla="*/ 0 w 908050"/>
                <a:gd name="connsiteY0" fmla="*/ 397801 h 419894"/>
                <a:gd name="connsiteX1" fmla="*/ 98425 w 908050"/>
                <a:gd name="connsiteY1" fmla="*/ 378751 h 419894"/>
                <a:gd name="connsiteX2" fmla="*/ 207963 w 908050"/>
                <a:gd name="connsiteY2" fmla="*/ 150945 h 419894"/>
                <a:gd name="connsiteX3" fmla="*/ 334169 w 908050"/>
                <a:gd name="connsiteY3" fmla="*/ 274770 h 419894"/>
                <a:gd name="connsiteX4" fmla="*/ 514350 w 908050"/>
                <a:gd name="connsiteY4" fmla="*/ 30295 h 419894"/>
                <a:gd name="connsiteX5" fmla="*/ 619125 w 908050"/>
                <a:gd name="connsiteY5" fmla="*/ 93001 h 419894"/>
                <a:gd name="connsiteX6" fmla="*/ 736600 w 908050"/>
                <a:gd name="connsiteY6" fmla="*/ 172376 h 419894"/>
                <a:gd name="connsiteX7" fmla="*/ 819150 w 908050"/>
                <a:gd name="connsiteY7" fmla="*/ 356526 h 419894"/>
                <a:gd name="connsiteX8" fmla="*/ 908050 w 908050"/>
                <a:gd name="connsiteY8" fmla="*/ 391451 h 419894"/>
                <a:gd name="connsiteX0" fmla="*/ 0 w 908050"/>
                <a:gd name="connsiteY0" fmla="*/ 387614 h 409707"/>
                <a:gd name="connsiteX1" fmla="*/ 98425 w 908050"/>
                <a:gd name="connsiteY1" fmla="*/ 368564 h 409707"/>
                <a:gd name="connsiteX2" fmla="*/ 207963 w 908050"/>
                <a:gd name="connsiteY2" fmla="*/ 140758 h 409707"/>
                <a:gd name="connsiteX3" fmla="*/ 334169 w 908050"/>
                <a:gd name="connsiteY3" fmla="*/ 264583 h 409707"/>
                <a:gd name="connsiteX4" fmla="*/ 514350 w 908050"/>
                <a:gd name="connsiteY4" fmla="*/ 20108 h 409707"/>
                <a:gd name="connsiteX5" fmla="*/ 619125 w 908050"/>
                <a:gd name="connsiteY5" fmla="*/ 143933 h 409707"/>
                <a:gd name="connsiteX6" fmla="*/ 736600 w 908050"/>
                <a:gd name="connsiteY6" fmla="*/ 162189 h 409707"/>
                <a:gd name="connsiteX7" fmla="*/ 819150 w 908050"/>
                <a:gd name="connsiteY7" fmla="*/ 346339 h 409707"/>
                <a:gd name="connsiteX8" fmla="*/ 908050 w 908050"/>
                <a:gd name="connsiteY8" fmla="*/ 381264 h 409707"/>
                <a:gd name="connsiteX0" fmla="*/ 0 w 908050"/>
                <a:gd name="connsiteY0" fmla="*/ 387614 h 409707"/>
                <a:gd name="connsiteX1" fmla="*/ 98425 w 908050"/>
                <a:gd name="connsiteY1" fmla="*/ 368564 h 409707"/>
                <a:gd name="connsiteX2" fmla="*/ 207963 w 908050"/>
                <a:gd name="connsiteY2" fmla="*/ 140758 h 409707"/>
                <a:gd name="connsiteX3" fmla="*/ 334169 w 908050"/>
                <a:gd name="connsiteY3" fmla="*/ 264583 h 409707"/>
                <a:gd name="connsiteX4" fmla="*/ 514350 w 908050"/>
                <a:gd name="connsiteY4" fmla="*/ 20108 h 409707"/>
                <a:gd name="connsiteX5" fmla="*/ 619125 w 908050"/>
                <a:gd name="connsiteY5" fmla="*/ 143933 h 409707"/>
                <a:gd name="connsiteX6" fmla="*/ 622300 w 908050"/>
                <a:gd name="connsiteY6" fmla="*/ 139964 h 409707"/>
                <a:gd name="connsiteX7" fmla="*/ 736600 w 908050"/>
                <a:gd name="connsiteY7" fmla="*/ 162189 h 409707"/>
                <a:gd name="connsiteX8" fmla="*/ 819150 w 908050"/>
                <a:gd name="connsiteY8" fmla="*/ 346339 h 409707"/>
                <a:gd name="connsiteX9" fmla="*/ 908050 w 908050"/>
                <a:gd name="connsiteY9" fmla="*/ 381264 h 409707"/>
                <a:gd name="connsiteX0" fmla="*/ 0 w 908050"/>
                <a:gd name="connsiteY0" fmla="*/ 387614 h 409707"/>
                <a:gd name="connsiteX1" fmla="*/ 98425 w 908050"/>
                <a:gd name="connsiteY1" fmla="*/ 368564 h 409707"/>
                <a:gd name="connsiteX2" fmla="*/ 207963 w 908050"/>
                <a:gd name="connsiteY2" fmla="*/ 140758 h 409707"/>
                <a:gd name="connsiteX3" fmla="*/ 334169 w 908050"/>
                <a:gd name="connsiteY3" fmla="*/ 264583 h 409707"/>
                <a:gd name="connsiteX4" fmla="*/ 514350 w 908050"/>
                <a:gd name="connsiteY4" fmla="*/ 20108 h 409707"/>
                <a:gd name="connsiteX5" fmla="*/ 619125 w 908050"/>
                <a:gd name="connsiteY5" fmla="*/ 143933 h 409707"/>
                <a:gd name="connsiteX6" fmla="*/ 736600 w 908050"/>
                <a:gd name="connsiteY6" fmla="*/ 162189 h 409707"/>
                <a:gd name="connsiteX7" fmla="*/ 819150 w 908050"/>
                <a:gd name="connsiteY7" fmla="*/ 346339 h 409707"/>
                <a:gd name="connsiteX8" fmla="*/ 908050 w 908050"/>
                <a:gd name="connsiteY8" fmla="*/ 381264 h 409707"/>
                <a:gd name="connsiteX0" fmla="*/ 0 w 908050"/>
                <a:gd name="connsiteY0" fmla="*/ 384572 h 406665"/>
                <a:gd name="connsiteX1" fmla="*/ 98425 w 908050"/>
                <a:gd name="connsiteY1" fmla="*/ 365522 h 406665"/>
                <a:gd name="connsiteX2" fmla="*/ 207963 w 908050"/>
                <a:gd name="connsiteY2" fmla="*/ 137716 h 406665"/>
                <a:gd name="connsiteX3" fmla="*/ 334169 w 908050"/>
                <a:gd name="connsiteY3" fmla="*/ 261541 h 406665"/>
                <a:gd name="connsiteX4" fmla="*/ 514350 w 908050"/>
                <a:gd name="connsiteY4" fmla="*/ 17066 h 406665"/>
                <a:gd name="connsiteX5" fmla="*/ 736600 w 908050"/>
                <a:gd name="connsiteY5" fmla="*/ 159147 h 406665"/>
                <a:gd name="connsiteX6" fmla="*/ 819150 w 908050"/>
                <a:gd name="connsiteY6" fmla="*/ 343297 h 406665"/>
                <a:gd name="connsiteX7" fmla="*/ 908050 w 908050"/>
                <a:gd name="connsiteY7" fmla="*/ 378222 h 406665"/>
                <a:gd name="connsiteX0" fmla="*/ 0 w 908050"/>
                <a:gd name="connsiteY0" fmla="*/ 264186 h 286279"/>
                <a:gd name="connsiteX1" fmla="*/ 98425 w 908050"/>
                <a:gd name="connsiteY1" fmla="*/ 245136 h 286279"/>
                <a:gd name="connsiteX2" fmla="*/ 207963 w 908050"/>
                <a:gd name="connsiteY2" fmla="*/ 17330 h 286279"/>
                <a:gd name="connsiteX3" fmla="*/ 334169 w 908050"/>
                <a:gd name="connsiteY3" fmla="*/ 141155 h 286279"/>
                <a:gd name="connsiteX4" fmla="*/ 575469 w 908050"/>
                <a:gd name="connsiteY4" fmla="*/ 33999 h 286279"/>
                <a:gd name="connsiteX5" fmla="*/ 736600 w 908050"/>
                <a:gd name="connsiteY5" fmla="*/ 38761 h 286279"/>
                <a:gd name="connsiteX6" fmla="*/ 819150 w 908050"/>
                <a:gd name="connsiteY6" fmla="*/ 222911 h 286279"/>
                <a:gd name="connsiteX7" fmla="*/ 908050 w 908050"/>
                <a:gd name="connsiteY7" fmla="*/ 257836 h 286279"/>
                <a:gd name="connsiteX0" fmla="*/ 0 w 908050"/>
                <a:gd name="connsiteY0" fmla="*/ 264186 h 286279"/>
                <a:gd name="connsiteX1" fmla="*/ 98425 w 908050"/>
                <a:gd name="connsiteY1" fmla="*/ 245136 h 286279"/>
                <a:gd name="connsiteX2" fmla="*/ 207963 w 908050"/>
                <a:gd name="connsiteY2" fmla="*/ 17330 h 286279"/>
                <a:gd name="connsiteX3" fmla="*/ 334169 w 908050"/>
                <a:gd name="connsiteY3" fmla="*/ 49874 h 286279"/>
                <a:gd name="connsiteX4" fmla="*/ 575469 w 908050"/>
                <a:gd name="connsiteY4" fmla="*/ 33999 h 286279"/>
                <a:gd name="connsiteX5" fmla="*/ 736600 w 908050"/>
                <a:gd name="connsiteY5" fmla="*/ 38761 h 286279"/>
                <a:gd name="connsiteX6" fmla="*/ 819150 w 908050"/>
                <a:gd name="connsiteY6" fmla="*/ 222911 h 286279"/>
                <a:gd name="connsiteX7" fmla="*/ 908050 w 908050"/>
                <a:gd name="connsiteY7" fmla="*/ 257836 h 286279"/>
                <a:gd name="connsiteX0" fmla="*/ 0 w 908050"/>
                <a:gd name="connsiteY0" fmla="*/ 264186 h 286279"/>
                <a:gd name="connsiteX1" fmla="*/ 98425 w 908050"/>
                <a:gd name="connsiteY1" fmla="*/ 245136 h 286279"/>
                <a:gd name="connsiteX2" fmla="*/ 207963 w 908050"/>
                <a:gd name="connsiteY2" fmla="*/ 17330 h 286279"/>
                <a:gd name="connsiteX3" fmla="*/ 334169 w 908050"/>
                <a:gd name="connsiteY3" fmla="*/ 110993 h 286279"/>
                <a:gd name="connsiteX4" fmla="*/ 575469 w 908050"/>
                <a:gd name="connsiteY4" fmla="*/ 33999 h 286279"/>
                <a:gd name="connsiteX5" fmla="*/ 736600 w 908050"/>
                <a:gd name="connsiteY5" fmla="*/ 38761 h 286279"/>
                <a:gd name="connsiteX6" fmla="*/ 819150 w 908050"/>
                <a:gd name="connsiteY6" fmla="*/ 222911 h 286279"/>
                <a:gd name="connsiteX7" fmla="*/ 908050 w 908050"/>
                <a:gd name="connsiteY7" fmla="*/ 257836 h 286279"/>
                <a:gd name="connsiteX0" fmla="*/ 0 w 908050"/>
                <a:gd name="connsiteY0" fmla="*/ 355467 h 392773"/>
                <a:gd name="connsiteX1" fmla="*/ 98425 w 908050"/>
                <a:gd name="connsiteY1" fmla="*/ 336417 h 392773"/>
                <a:gd name="connsiteX2" fmla="*/ 207963 w 908050"/>
                <a:gd name="connsiteY2" fmla="*/ 17330 h 392773"/>
                <a:gd name="connsiteX3" fmla="*/ 334169 w 908050"/>
                <a:gd name="connsiteY3" fmla="*/ 202274 h 392773"/>
                <a:gd name="connsiteX4" fmla="*/ 575469 w 908050"/>
                <a:gd name="connsiteY4" fmla="*/ 125280 h 392773"/>
                <a:gd name="connsiteX5" fmla="*/ 736600 w 908050"/>
                <a:gd name="connsiteY5" fmla="*/ 130042 h 392773"/>
                <a:gd name="connsiteX6" fmla="*/ 819150 w 908050"/>
                <a:gd name="connsiteY6" fmla="*/ 314192 h 392773"/>
                <a:gd name="connsiteX7" fmla="*/ 908050 w 908050"/>
                <a:gd name="connsiteY7" fmla="*/ 349117 h 392773"/>
                <a:gd name="connsiteX0" fmla="*/ 0 w 908050"/>
                <a:gd name="connsiteY0" fmla="*/ 355467 h 392773"/>
                <a:gd name="connsiteX1" fmla="*/ 98425 w 908050"/>
                <a:gd name="connsiteY1" fmla="*/ 336417 h 392773"/>
                <a:gd name="connsiteX2" fmla="*/ 207963 w 908050"/>
                <a:gd name="connsiteY2" fmla="*/ 17330 h 392773"/>
                <a:gd name="connsiteX3" fmla="*/ 395288 w 908050"/>
                <a:gd name="connsiteY3" fmla="*/ 263393 h 392773"/>
                <a:gd name="connsiteX4" fmla="*/ 575469 w 908050"/>
                <a:gd name="connsiteY4" fmla="*/ 125280 h 392773"/>
                <a:gd name="connsiteX5" fmla="*/ 736600 w 908050"/>
                <a:gd name="connsiteY5" fmla="*/ 130042 h 392773"/>
                <a:gd name="connsiteX6" fmla="*/ 819150 w 908050"/>
                <a:gd name="connsiteY6" fmla="*/ 314192 h 392773"/>
                <a:gd name="connsiteX7" fmla="*/ 908050 w 908050"/>
                <a:gd name="connsiteY7" fmla="*/ 349117 h 392773"/>
                <a:gd name="connsiteX0" fmla="*/ 0 w 908050"/>
                <a:gd name="connsiteY0" fmla="*/ 446748 h 499268"/>
                <a:gd name="connsiteX1" fmla="*/ 98425 w 908050"/>
                <a:gd name="connsiteY1" fmla="*/ 427698 h 499268"/>
                <a:gd name="connsiteX2" fmla="*/ 207963 w 908050"/>
                <a:gd name="connsiteY2" fmla="*/ 17330 h 499268"/>
                <a:gd name="connsiteX3" fmla="*/ 395288 w 908050"/>
                <a:gd name="connsiteY3" fmla="*/ 354674 h 499268"/>
                <a:gd name="connsiteX4" fmla="*/ 575469 w 908050"/>
                <a:gd name="connsiteY4" fmla="*/ 216561 h 499268"/>
                <a:gd name="connsiteX5" fmla="*/ 736600 w 908050"/>
                <a:gd name="connsiteY5" fmla="*/ 221323 h 499268"/>
                <a:gd name="connsiteX6" fmla="*/ 819150 w 908050"/>
                <a:gd name="connsiteY6" fmla="*/ 405473 h 499268"/>
                <a:gd name="connsiteX7" fmla="*/ 908050 w 908050"/>
                <a:gd name="connsiteY7" fmla="*/ 440398 h 49926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395288 w 908050"/>
                <a:gd name="connsiteY3" fmla="*/ 337344 h 481938"/>
                <a:gd name="connsiteX4" fmla="*/ 575469 w 908050"/>
                <a:gd name="connsiteY4" fmla="*/ 199231 h 481938"/>
                <a:gd name="connsiteX5" fmla="*/ 736600 w 908050"/>
                <a:gd name="connsiteY5" fmla="*/ 203993 h 481938"/>
                <a:gd name="connsiteX6" fmla="*/ 819150 w 908050"/>
                <a:gd name="connsiteY6" fmla="*/ 388143 h 481938"/>
                <a:gd name="connsiteX7" fmla="*/ 908050 w 908050"/>
                <a:gd name="connsiteY7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456407 w 908050"/>
                <a:gd name="connsiteY3" fmla="*/ 337344 h 481938"/>
                <a:gd name="connsiteX4" fmla="*/ 575469 w 908050"/>
                <a:gd name="connsiteY4" fmla="*/ 199231 h 481938"/>
                <a:gd name="connsiteX5" fmla="*/ 736600 w 908050"/>
                <a:gd name="connsiteY5" fmla="*/ 203993 h 481938"/>
                <a:gd name="connsiteX6" fmla="*/ 819150 w 908050"/>
                <a:gd name="connsiteY6" fmla="*/ 388143 h 481938"/>
                <a:gd name="connsiteX7" fmla="*/ 908050 w 908050"/>
                <a:gd name="connsiteY7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456407 w 908050"/>
                <a:gd name="connsiteY3" fmla="*/ 337344 h 481938"/>
                <a:gd name="connsiteX4" fmla="*/ 736600 w 908050"/>
                <a:gd name="connsiteY4" fmla="*/ 203993 h 481938"/>
                <a:gd name="connsiteX5" fmla="*/ 819150 w 908050"/>
                <a:gd name="connsiteY5" fmla="*/ 388143 h 481938"/>
                <a:gd name="connsiteX6" fmla="*/ 908050 w 908050"/>
                <a:gd name="connsiteY6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456407 w 908050"/>
                <a:gd name="connsiteY3" fmla="*/ 337344 h 481938"/>
                <a:gd name="connsiteX4" fmla="*/ 819150 w 908050"/>
                <a:gd name="connsiteY4" fmla="*/ 388143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819150 w 908050"/>
                <a:gd name="connsiteY4" fmla="*/ 388143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727869 w 908050"/>
                <a:gd name="connsiteY4" fmla="*/ 296862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727869 w 908050"/>
                <a:gd name="connsiteY4" fmla="*/ 296862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727869 w 908050"/>
                <a:gd name="connsiteY4" fmla="*/ 296862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727869 w 908050"/>
                <a:gd name="connsiteY4" fmla="*/ 357981 h 481938"/>
                <a:gd name="connsiteX5" fmla="*/ 908050 w 908050"/>
                <a:gd name="connsiteY5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17526 w 908050"/>
                <a:gd name="connsiteY3" fmla="*/ 322263 h 481938"/>
                <a:gd name="connsiteX4" fmla="*/ 908050 w 908050"/>
                <a:gd name="connsiteY4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07963 w 908050"/>
                <a:gd name="connsiteY2" fmla="*/ 0 h 481938"/>
                <a:gd name="connsiteX3" fmla="*/ 578645 w 908050"/>
                <a:gd name="connsiteY3" fmla="*/ 322263 h 481938"/>
                <a:gd name="connsiteX4" fmla="*/ 908050 w 908050"/>
                <a:gd name="connsiteY4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69082 w 908050"/>
                <a:gd name="connsiteY2" fmla="*/ 0 h 481938"/>
                <a:gd name="connsiteX3" fmla="*/ 578645 w 908050"/>
                <a:gd name="connsiteY3" fmla="*/ 322263 h 481938"/>
                <a:gd name="connsiteX4" fmla="*/ 908050 w 908050"/>
                <a:gd name="connsiteY4" fmla="*/ 423068 h 481938"/>
                <a:gd name="connsiteX0" fmla="*/ 0 w 908050"/>
                <a:gd name="connsiteY0" fmla="*/ 429418 h 481938"/>
                <a:gd name="connsiteX1" fmla="*/ 98425 w 908050"/>
                <a:gd name="connsiteY1" fmla="*/ 410368 h 481938"/>
                <a:gd name="connsiteX2" fmla="*/ 269082 w 908050"/>
                <a:gd name="connsiteY2" fmla="*/ 0 h 481938"/>
                <a:gd name="connsiteX3" fmla="*/ 578645 w 908050"/>
                <a:gd name="connsiteY3" fmla="*/ 322263 h 481938"/>
                <a:gd name="connsiteX4" fmla="*/ 908050 w 908050"/>
                <a:gd name="connsiteY4" fmla="*/ 423068 h 48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8050" h="481938">
                  <a:moveTo>
                    <a:pt x="0" y="429418"/>
                  </a:moveTo>
                  <a:cubicBezTo>
                    <a:pt x="35719" y="432857"/>
                    <a:pt x="53578" y="481938"/>
                    <a:pt x="98425" y="410368"/>
                  </a:cubicBezTo>
                  <a:cubicBezTo>
                    <a:pt x="143272" y="338798"/>
                    <a:pt x="165497" y="9392"/>
                    <a:pt x="269082" y="0"/>
                  </a:cubicBezTo>
                  <a:cubicBezTo>
                    <a:pt x="404417" y="7276"/>
                    <a:pt x="472150" y="251752"/>
                    <a:pt x="578645" y="322263"/>
                  </a:cubicBezTo>
                  <a:cubicBezTo>
                    <a:pt x="685140" y="392774"/>
                    <a:pt x="826691" y="402067"/>
                    <a:pt x="908050" y="423068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4049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798266-406E-684C-A1F7-91125E51C05F}"/>
              </a:ext>
            </a:extLst>
          </p:cNvPr>
          <p:cNvSpPr txBox="1"/>
          <p:nvPr/>
        </p:nvSpPr>
        <p:spPr>
          <a:xfrm>
            <a:off x="0" y="6581001"/>
            <a:ext cx="256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Smola</a:t>
            </a:r>
            <a:r>
              <a:rPr lang="en-US" sz="1200" dirty="0"/>
              <a:t>, </a:t>
            </a:r>
            <a:r>
              <a:rPr lang="en-US" sz="1200" dirty="0" err="1"/>
              <a:t>Gretton</a:t>
            </a:r>
            <a:r>
              <a:rPr lang="en-US" sz="1200" dirty="0"/>
              <a:t>, Song &amp; </a:t>
            </a:r>
            <a:r>
              <a:rPr lang="en-US" sz="1200" dirty="0" err="1"/>
              <a:t>Scholkopf</a:t>
            </a:r>
            <a:r>
              <a:rPr lang="en-US" sz="1200" dirty="0"/>
              <a:t>. 2007]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E5BC99-F6BF-884A-B0D9-0BF2DBFE03EE}"/>
                  </a:ext>
                </a:extLst>
              </p:cNvPr>
              <p:cNvSpPr txBox="1"/>
              <p:nvPr/>
            </p:nvSpPr>
            <p:spPr bwMode="auto">
              <a:xfrm>
                <a:off x="3686777" y="1884862"/>
                <a:ext cx="78361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E5BC99-F6BF-884A-B0D9-0BF2DBFE0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6777" y="1884862"/>
                <a:ext cx="783612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DEA704-AEFE-6C4A-BA96-74101D175119}"/>
                  </a:ext>
                </a:extLst>
              </p:cNvPr>
              <p:cNvSpPr txBox="1"/>
              <p:nvPr/>
            </p:nvSpPr>
            <p:spPr bwMode="auto">
              <a:xfrm>
                <a:off x="2755895" y="3554059"/>
                <a:ext cx="78342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𝑞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DEA704-AEFE-6C4A-BA96-74101D17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5895" y="3554059"/>
                <a:ext cx="783420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C01724-6C1F-8146-963F-36C5480F09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33085" y="3183219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BF85601-630D-D34A-B0C9-B86E58561A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51134" y="4232656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B43DC9-BB86-A74D-B366-0C57096DE9DC}"/>
                  </a:ext>
                </a:extLst>
              </p:cNvPr>
              <p:cNvSpPr txBox="1"/>
              <p:nvPr/>
            </p:nvSpPr>
            <p:spPr bwMode="auto">
              <a:xfrm>
                <a:off x="8443172" y="4266363"/>
                <a:ext cx="53053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B43DC9-BB86-A74D-B366-0C57096DE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43172" y="4266363"/>
                <a:ext cx="530530" cy="400110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DC13FF8-3DF7-1A49-B2E0-5D17EF110165}"/>
              </a:ext>
            </a:extLst>
          </p:cNvPr>
          <p:cNvGrpSpPr/>
          <p:nvPr/>
        </p:nvGrpSpPr>
        <p:grpSpPr>
          <a:xfrm>
            <a:off x="4304380" y="2141264"/>
            <a:ext cx="3677023" cy="957868"/>
            <a:chOff x="2456984" y="1025605"/>
            <a:chExt cx="3677023" cy="95786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7529AA-765F-9842-968B-37CAD837CB89}"/>
                </a:ext>
              </a:extLst>
            </p:cNvPr>
            <p:cNvSpPr/>
            <p:nvPr/>
          </p:nvSpPr>
          <p:spPr bwMode="auto">
            <a:xfrm>
              <a:off x="2456984" y="1399698"/>
              <a:ext cx="3677023" cy="583775"/>
            </a:xfrm>
            <a:custGeom>
              <a:avLst/>
              <a:gdLst>
                <a:gd name="connsiteX0" fmla="*/ 0 w 2349500"/>
                <a:gd name="connsiteY0" fmla="*/ 154517 h 624417"/>
                <a:gd name="connsiteX1" fmla="*/ 1244600 w 2349500"/>
                <a:gd name="connsiteY1" fmla="*/ 78317 h 624417"/>
                <a:gd name="connsiteX2" fmla="*/ 2349500 w 2349500"/>
                <a:gd name="connsiteY2" fmla="*/ 624417 h 62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9500" h="624417">
                  <a:moveTo>
                    <a:pt x="0" y="154517"/>
                  </a:moveTo>
                  <a:cubicBezTo>
                    <a:pt x="426508" y="77258"/>
                    <a:pt x="853017" y="0"/>
                    <a:pt x="1244600" y="78317"/>
                  </a:cubicBezTo>
                  <a:cubicBezTo>
                    <a:pt x="1636183" y="156634"/>
                    <a:pt x="1992841" y="390525"/>
                    <a:pt x="2349500" y="624417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C3277C6-73D3-AD4A-BFE8-C7AF151D9417}"/>
                    </a:ext>
                  </a:extLst>
                </p:cNvPr>
                <p:cNvSpPr txBox="1"/>
                <p:nvPr/>
              </p:nvSpPr>
              <p:spPr bwMode="auto">
                <a:xfrm>
                  <a:off x="3354658" y="1025605"/>
                  <a:ext cx="1293944" cy="4237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54658" y="1025605"/>
                  <a:ext cx="1293944" cy="423770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575CDD-CEE7-5E4C-88FD-E2547FC33AD5}"/>
              </a:ext>
            </a:extLst>
          </p:cNvPr>
          <p:cNvGrpSpPr/>
          <p:nvPr/>
        </p:nvGrpSpPr>
        <p:grpSpPr>
          <a:xfrm>
            <a:off x="3546726" y="3851656"/>
            <a:ext cx="3856702" cy="591125"/>
            <a:chOff x="1618784" y="2735997"/>
            <a:chExt cx="3937248" cy="591125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A9CEB17-4FC4-E441-93DB-D9FC1B7FF674}"/>
                </a:ext>
              </a:extLst>
            </p:cNvPr>
            <p:cNvSpPr/>
            <p:nvPr/>
          </p:nvSpPr>
          <p:spPr bwMode="auto">
            <a:xfrm flipV="1">
              <a:off x="1618784" y="3177737"/>
              <a:ext cx="3937248" cy="149385"/>
            </a:xfrm>
            <a:custGeom>
              <a:avLst/>
              <a:gdLst>
                <a:gd name="connsiteX0" fmla="*/ 0 w 2336800"/>
                <a:gd name="connsiteY0" fmla="*/ 203200 h 203200"/>
                <a:gd name="connsiteX1" fmla="*/ 1739900 w 2336800"/>
                <a:gd name="connsiteY1" fmla="*/ 152400 h 203200"/>
                <a:gd name="connsiteX2" fmla="*/ 2336800 w 2336800"/>
                <a:gd name="connsiteY2" fmla="*/ 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0" h="203200">
                  <a:moveTo>
                    <a:pt x="0" y="203200"/>
                  </a:moveTo>
                  <a:cubicBezTo>
                    <a:pt x="675216" y="194733"/>
                    <a:pt x="1350433" y="186267"/>
                    <a:pt x="1739900" y="152400"/>
                  </a:cubicBezTo>
                  <a:cubicBezTo>
                    <a:pt x="2129367" y="118533"/>
                    <a:pt x="2233083" y="59266"/>
                    <a:pt x="233680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-6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4D45E0D-BB06-4542-A6F5-C1CCA11FA3F7}"/>
                    </a:ext>
                  </a:extLst>
                </p:cNvPr>
                <p:cNvSpPr txBox="1"/>
                <p:nvPr/>
              </p:nvSpPr>
              <p:spPr bwMode="auto">
                <a:xfrm>
                  <a:off x="2766275" y="2735997"/>
                  <a:ext cx="1290866" cy="4237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0" smtClean="0">
                                <a:latin typeface="Cambria Math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kern="0">
                                <a:latin typeface="Cambria Math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0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66275" y="2735997"/>
                  <a:ext cx="1290866" cy="423770"/>
                </a:xfrm>
                <a:prstGeom prst="rect">
                  <a:avLst/>
                </a:prstGeom>
                <a:blipFill>
                  <a:blip r:embed="rId10"/>
                  <a:stretch>
                    <a:fillRect b="-8696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761C8F-7228-1847-B603-F137810FE016}"/>
              </a:ext>
            </a:extLst>
          </p:cNvPr>
          <p:cNvSpPr txBox="1"/>
          <p:nvPr/>
        </p:nvSpPr>
        <p:spPr>
          <a:xfrm>
            <a:off x="2618844" y="1877659"/>
            <a:ext cx="928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Density </a:t>
            </a:r>
          </a:p>
          <a:p>
            <a:r>
              <a:rPr lang="en-US" sz="2000" dirty="0"/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EEAD06-C948-204E-B12F-5C312933ECA2}"/>
                  </a:ext>
                </a:extLst>
              </p:cNvPr>
              <p:cNvSpPr/>
              <p:nvPr/>
            </p:nvSpPr>
            <p:spPr>
              <a:xfrm>
                <a:off x="5017222" y="3053504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4EEAD06-C948-204E-B12F-5C312933E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222" y="3053504"/>
                <a:ext cx="42620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020981-8A96-0341-B162-C26FF6394CCD}"/>
                  </a:ext>
                </a:extLst>
              </p:cNvPr>
              <p:cNvSpPr/>
              <p:nvPr/>
            </p:nvSpPr>
            <p:spPr>
              <a:xfrm>
                <a:off x="4106773" y="4705246"/>
                <a:ext cx="4262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020981-8A96-0341-B162-C26FF6394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73" y="4705246"/>
                <a:ext cx="42620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49B0661C-C007-2141-915B-452444867CF4}"/>
                  </a:ext>
                </a:extLst>
              </p:cNvPr>
              <p:cNvSpPr/>
              <p:nvPr/>
            </p:nvSpPr>
            <p:spPr bwMode="auto">
              <a:xfrm>
                <a:off x="4011125" y="5244848"/>
                <a:ext cx="2438400" cy="774048"/>
              </a:xfrm>
              <a:prstGeom prst="wedgeRoundRectCallout">
                <a:avLst>
                  <a:gd name="adj1" fmla="val -15016"/>
                  <a:gd name="adj2" fmla="val -185768"/>
                  <a:gd name="adj3" fmla="val 16667"/>
                </a:avLst>
              </a:prstGeom>
              <a:noFill/>
              <a:ln w="381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rgbClr val="006600"/>
                    </a:solidFill>
                  </a:rPr>
                  <a:t>Injective for rich </a:t>
                </a:r>
              </a:p>
              <a:p>
                <a:pPr algn="ctr"/>
                <a:r>
                  <a:rPr lang="en-US" sz="2000" dirty="0">
                    <a:solidFill>
                      <a:srgbClr val="006600"/>
                    </a:solidFill>
                  </a:rPr>
                  <a:t>nonlinear feature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49B0661C-C007-2141-915B-452444867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11125" y="5244848"/>
                <a:ext cx="2438400" cy="774048"/>
              </a:xfrm>
              <a:prstGeom prst="wedgeRoundRectCallout">
                <a:avLst>
                  <a:gd name="adj1" fmla="val -15016"/>
                  <a:gd name="adj2" fmla="val -185768"/>
                  <a:gd name="adj3" fmla="val 16667"/>
                </a:avLst>
              </a:prstGeom>
              <a:blipFill>
                <a:blip r:embed="rId13"/>
                <a:stretch>
                  <a:fillRect l="-5612" r="-3061" b="-2027"/>
                </a:stretch>
              </a:blipFill>
              <a:ln w="381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>
                <a:extLst>
                  <a:ext uri="{FF2B5EF4-FFF2-40B4-BE49-F238E27FC236}">
                    <a16:creationId xmlns:a16="http://schemas.microsoft.com/office/drawing/2014/main" id="{2F68AE49-67C3-1544-AAD2-FA4E81B50508}"/>
                  </a:ext>
                </a:extLst>
              </p:cNvPr>
              <p:cNvSpPr/>
              <p:nvPr/>
            </p:nvSpPr>
            <p:spPr bwMode="auto">
              <a:xfrm>
                <a:off x="7131853" y="5270049"/>
                <a:ext cx="2125527" cy="748846"/>
              </a:xfrm>
              <a:prstGeom prst="wedgeRoundRectCallout">
                <a:avLst>
                  <a:gd name="adj1" fmla="val -28493"/>
                  <a:gd name="adj2" fmla="val -129717"/>
                  <a:gd name="adj3" fmla="val 16667"/>
                </a:avLst>
              </a:prstGeom>
              <a:noFill/>
              <a:ln w="381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>
                    <a:solidFill>
                      <a:srgbClr val="006600"/>
                    </a:solidFill>
                  </a:rPr>
                  <a:t>a sufficient statistic </a:t>
                </a:r>
              </a:p>
              <a:p>
                <a:pPr algn="ctr"/>
                <a:r>
                  <a:rPr lang="en-US" sz="2000" dirty="0">
                    <a:solidFill>
                      <a:srgbClr val="00660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/>
                      </a:rPr>
                      <m:t>(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3" name="Rounded Rectangular Callout 32">
                <a:extLst>
                  <a:ext uri="{FF2B5EF4-FFF2-40B4-BE49-F238E27FC236}">
                    <a16:creationId xmlns:a16="http://schemas.microsoft.com/office/drawing/2014/main" id="{2F68AE49-67C3-1544-AAD2-FA4E81B50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1853" y="5270049"/>
                <a:ext cx="2125527" cy="748846"/>
              </a:xfrm>
              <a:prstGeom prst="wedgeRoundRectCallout">
                <a:avLst>
                  <a:gd name="adj1" fmla="val -28493"/>
                  <a:gd name="adj2" fmla="val -129717"/>
                  <a:gd name="adj3" fmla="val 16667"/>
                </a:avLst>
              </a:prstGeom>
              <a:blipFill>
                <a:blip r:embed="rId14"/>
                <a:stretch>
                  <a:fillRect l="-4678" r="-3509" b="-3636"/>
                </a:stretch>
              </a:blipFill>
              <a:ln w="381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39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1809746" y="3253701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Oval 33"/>
          <p:cNvSpPr/>
          <p:nvPr/>
        </p:nvSpPr>
        <p:spPr>
          <a:xfrm>
            <a:off x="1895153" y="3343587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38624" y="3345860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582094" y="3348133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851339" y="2002190"/>
                <a:ext cx="618823" cy="438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339" y="2002190"/>
                <a:ext cx="618823" cy="438518"/>
              </a:xfrm>
              <a:prstGeom prst="rect">
                <a:avLst/>
              </a:prstGeom>
              <a:blipFill rotWithShape="0"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15770" y="3516507"/>
                <a:ext cx="618824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770" y="3516507"/>
                <a:ext cx="618824" cy="4507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3252066" y="5288950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Oval 39"/>
          <p:cNvSpPr/>
          <p:nvPr/>
        </p:nvSpPr>
        <p:spPr>
          <a:xfrm>
            <a:off x="3337473" y="5378836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80944" y="5381109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024414" y="5383382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686774" y="5058051"/>
                <a:ext cx="618824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74" y="5058051"/>
                <a:ext cx="618824" cy="4507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595752" y="4140793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Oval 44"/>
          <p:cNvSpPr/>
          <p:nvPr/>
        </p:nvSpPr>
        <p:spPr>
          <a:xfrm>
            <a:off x="681159" y="4230679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24630" y="4232952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368100" y="4235225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00638" y="3663036"/>
                <a:ext cx="618824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38" y="3663036"/>
                <a:ext cx="618824" cy="4507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" name="Table 71"/>
          <p:cNvGraphicFramePr>
            <a:graphicFrameLocks noGrp="1"/>
          </p:cNvGraphicFramePr>
          <p:nvPr>
            <p:extLst/>
          </p:nvPr>
        </p:nvGraphicFramePr>
        <p:xfrm>
          <a:off x="3681062" y="3747406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Oval 72"/>
          <p:cNvSpPr/>
          <p:nvPr/>
        </p:nvSpPr>
        <p:spPr>
          <a:xfrm>
            <a:off x="3766469" y="3837292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109940" y="3839565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841405" y="6203370"/>
                <a:ext cx="478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charset="0"/>
                        </a:rPr>
                        <m:t>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05" y="6203370"/>
                <a:ext cx="47833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val 109"/>
          <p:cNvSpPr/>
          <p:nvPr/>
        </p:nvSpPr>
        <p:spPr>
          <a:xfrm>
            <a:off x="4441744" y="3837785"/>
            <a:ext cx="185420" cy="1854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854465" y="3818957"/>
            <a:ext cx="3113861" cy="2341675"/>
            <a:chOff x="5352056" y="2532161"/>
            <a:chExt cx="4014647" cy="3019081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6625988" y="2532161"/>
              <a:ext cx="518400" cy="5184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517364" y="3625100"/>
              <a:ext cx="518400" cy="5184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8449999" y="2807567"/>
              <a:ext cx="518400" cy="5184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7366076" y="3995144"/>
              <a:ext cx="518400" cy="518400"/>
            </a:xfrm>
            <a:prstGeom prst="ellipse">
              <a:avLst/>
            </a:prstGeom>
            <a:noFill/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7144388" y="2791361"/>
              <a:ext cx="1305611" cy="27540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7808558" y="3250049"/>
              <a:ext cx="717359" cy="82101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 flipV="1">
              <a:off x="6885188" y="3050561"/>
              <a:ext cx="556806" cy="102050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5959846" y="2974643"/>
              <a:ext cx="742060" cy="72637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648520" y="3493043"/>
              <a:ext cx="518400" cy="518400"/>
            </a:xfrm>
            <a:prstGeom prst="ellipse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5539896" y="4585982"/>
              <a:ext cx="518400" cy="518400"/>
            </a:xfrm>
            <a:prstGeom prst="ellipse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8472531" y="3768449"/>
              <a:ext cx="518400" cy="518400"/>
            </a:xfrm>
            <a:prstGeom prst="ellipse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7388608" y="4956026"/>
              <a:ext cx="518400" cy="518400"/>
            </a:xfrm>
            <a:prstGeom prst="ellipse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6886584" y="3049698"/>
              <a:ext cx="21136" cy="443345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791977" y="4157882"/>
              <a:ext cx="20409" cy="428100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7648812" y="4513113"/>
              <a:ext cx="21136" cy="443345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8748049" y="3322074"/>
              <a:ext cx="21136" cy="443345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5535283" y="4585982"/>
                  <a:ext cx="616958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283" y="4585982"/>
                  <a:ext cx="616958" cy="47617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6645828" y="3491408"/>
                  <a:ext cx="623819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828" y="3491408"/>
                  <a:ext cx="623819" cy="47617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8482023" y="3767437"/>
                  <a:ext cx="623819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023" y="3767437"/>
                  <a:ext cx="623819" cy="47617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8467980" y="2803429"/>
                  <a:ext cx="644240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980" y="2803429"/>
                  <a:ext cx="644240" cy="47617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5520015" y="3649178"/>
                  <a:ext cx="637378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0015" y="3649178"/>
                  <a:ext cx="637378" cy="47617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6631968" y="2532161"/>
                  <a:ext cx="644240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968" y="2532161"/>
                  <a:ext cx="644240" cy="476173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/>
                <p:cNvSpPr txBox="1"/>
                <p:nvPr/>
              </p:nvSpPr>
              <p:spPr>
                <a:xfrm>
                  <a:off x="7361638" y="3998523"/>
                  <a:ext cx="644240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638" y="3998523"/>
                  <a:ext cx="644240" cy="476173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7414957" y="4941503"/>
                  <a:ext cx="623819" cy="476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957" y="4941503"/>
                  <a:ext cx="623819" cy="476173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135"/>
            <p:cNvSpPr/>
            <p:nvPr/>
          </p:nvSpPr>
          <p:spPr>
            <a:xfrm>
              <a:off x="7871335" y="4956025"/>
              <a:ext cx="498493" cy="5952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dirty="0">
                  <a:ln/>
                  <a:solidFill>
                    <a:schemeClr val="accent5">
                      <a:lumMod val="75000"/>
                    </a:schemeClr>
                  </a:solidFill>
                </a:rPr>
                <a:t>N</a:t>
              </a:r>
              <a:endParaRPr lang="en-US" sz="4400" b="1" dirty="0">
                <a:ln/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917811" y="3446232"/>
              <a:ext cx="448892" cy="5952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dirty="0">
                  <a:ln/>
                  <a:solidFill>
                    <a:schemeClr val="bg2">
                      <a:lumMod val="50000"/>
                    </a:schemeClr>
                  </a:solidFill>
                </a:rPr>
                <a:t>C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352056" y="4937943"/>
              <a:ext cx="448892" cy="5952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dirty="0">
                  <a:ln/>
                  <a:solidFill>
                    <a:schemeClr val="bg2">
                      <a:lumMod val="50000"/>
                    </a:schemeClr>
                  </a:solidFill>
                </a:rPr>
                <a:t>C</a:t>
              </a:r>
              <a:endParaRPr lang="en-US" sz="4400" b="1" dirty="0">
                <a:ln/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286337" y="3553089"/>
              <a:ext cx="448892" cy="5952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2400" b="1" dirty="0">
                  <a:ln/>
                  <a:solidFill>
                    <a:schemeClr val="accent4"/>
                  </a:solidFill>
                </a:rPr>
                <a:t>P</a:t>
              </a:r>
              <a:endParaRPr lang="en-US" sz="4400" b="1" dirty="0">
                <a:ln/>
                <a:solidFill>
                  <a:schemeClr val="accent4"/>
                </a:solidFill>
              </a:endParaRPr>
            </a:p>
          </p:txBody>
        </p:sp>
      </p:grpSp>
      <p:graphicFrame>
        <p:nvGraphicFramePr>
          <p:cNvPr id="140" name="Table 139"/>
          <p:cNvGraphicFramePr>
            <a:graphicFrameLocks noGrp="1"/>
          </p:cNvGraphicFramePr>
          <p:nvPr>
            <p:extLst/>
          </p:nvPr>
        </p:nvGraphicFramePr>
        <p:xfrm>
          <a:off x="1798250" y="2483485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1" name="Oval 140"/>
          <p:cNvSpPr/>
          <p:nvPr/>
        </p:nvSpPr>
        <p:spPr>
          <a:xfrm>
            <a:off x="1883657" y="2573371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2227128" y="2575644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2570598" y="2577917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308320" y="3240072"/>
                <a:ext cx="618824" cy="438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320" y="3240072"/>
                <a:ext cx="618824" cy="438518"/>
              </a:xfrm>
              <a:prstGeom prst="rect">
                <a:avLst/>
              </a:prstGeom>
              <a:blipFill rotWithShape="0">
                <a:blip r:embed="rId2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/>
          <p:cNvCxnSpPr/>
          <p:nvPr/>
        </p:nvCxnSpPr>
        <p:spPr bwMode="auto">
          <a:xfrm>
            <a:off x="3951890" y="3643640"/>
            <a:ext cx="250761" cy="11115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/>
            <a:tailEnd type="none" w="med" len="med"/>
          </a:ln>
        </p:spPr>
      </p:cxnSp>
      <p:cxnSp>
        <p:nvCxnSpPr>
          <p:cNvPr id="161" name="Straight Connector 160"/>
          <p:cNvCxnSpPr/>
          <p:nvPr/>
        </p:nvCxnSpPr>
        <p:spPr bwMode="auto">
          <a:xfrm>
            <a:off x="2341796" y="2883706"/>
            <a:ext cx="1860912" cy="87108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 type="none"/>
            <a:tailEnd type="none" w="med" len="med"/>
          </a:ln>
        </p:spPr>
      </p:cxnSp>
      <p:cxnSp>
        <p:nvCxnSpPr>
          <p:cNvPr id="167" name="Straight Connector 166"/>
          <p:cNvCxnSpPr>
            <a:stCxn id="140" idx="2"/>
            <a:endCxn id="44" idx="0"/>
          </p:cNvCxnSpPr>
          <p:nvPr/>
        </p:nvCxnSpPr>
        <p:spPr bwMode="auto">
          <a:xfrm flipH="1">
            <a:off x="1117398" y="2854325"/>
            <a:ext cx="1202498" cy="1286468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 type="none"/>
            <a:tailEnd type="none" w="med" len="med"/>
          </a:ln>
        </p:spPr>
      </p:cxnSp>
      <p:cxnSp>
        <p:nvCxnSpPr>
          <p:cNvPr id="170" name="Straight Connector 169"/>
          <p:cNvCxnSpPr>
            <a:stCxn id="140" idx="2"/>
            <a:endCxn id="39" idx="0"/>
          </p:cNvCxnSpPr>
          <p:nvPr/>
        </p:nvCxnSpPr>
        <p:spPr bwMode="auto">
          <a:xfrm>
            <a:off x="2319896" y="2854326"/>
            <a:ext cx="1453816" cy="2434625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 type="none"/>
            <a:tailEnd type="none" w="med" len="med"/>
          </a:ln>
        </p:spPr>
      </p:cxnSp>
      <p:cxnSp>
        <p:nvCxnSpPr>
          <p:cNvPr id="180" name="Straight Connector 179"/>
          <p:cNvCxnSpPr/>
          <p:nvPr/>
        </p:nvCxnSpPr>
        <p:spPr bwMode="auto">
          <a:xfrm>
            <a:off x="3627516" y="5066945"/>
            <a:ext cx="153559" cy="209044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/>
            <a:tailEnd type="none" w="med" len="med"/>
          </a:ln>
        </p:spPr>
      </p:cxnSp>
      <p:cxnSp>
        <p:nvCxnSpPr>
          <p:cNvPr id="183" name="Straight Connector 182"/>
          <p:cNvCxnSpPr>
            <a:endCxn id="44" idx="0"/>
          </p:cNvCxnSpPr>
          <p:nvPr/>
        </p:nvCxnSpPr>
        <p:spPr bwMode="auto">
          <a:xfrm flipH="1">
            <a:off x="1117398" y="3929039"/>
            <a:ext cx="187962" cy="211754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triangle"/>
            <a:tailEnd type="none" w="med" len="med"/>
          </a:ln>
        </p:spPr>
      </p:cxnSp>
      <p:cxnSp>
        <p:nvCxnSpPr>
          <p:cNvPr id="217" name="Straight Connector 216"/>
          <p:cNvCxnSpPr>
            <a:stCxn id="140" idx="2"/>
            <a:endCxn id="122" idx="2"/>
          </p:cNvCxnSpPr>
          <p:nvPr/>
        </p:nvCxnSpPr>
        <p:spPr bwMode="auto">
          <a:xfrm>
            <a:off x="2319897" y="2854326"/>
            <a:ext cx="954887" cy="2124569"/>
          </a:xfrm>
          <a:prstGeom prst="line">
            <a:avLst/>
          </a:prstGeom>
          <a:noFill/>
          <a:ln w="0">
            <a:solidFill>
              <a:schemeClr val="tx1"/>
            </a:solidFill>
            <a:prstDash val="dash"/>
            <a:round/>
            <a:headEnd type="none"/>
            <a:tailEnd type="none" w="med" len="med"/>
          </a:ln>
        </p:spPr>
      </p:cxnSp>
      <p:cxnSp>
        <p:nvCxnSpPr>
          <p:cNvPr id="220" name="Straight Connector 219"/>
          <p:cNvCxnSpPr>
            <a:stCxn id="140" idx="2"/>
            <a:endCxn id="129" idx="0"/>
          </p:cNvCxnSpPr>
          <p:nvPr/>
        </p:nvCxnSpPr>
        <p:spPr bwMode="auto">
          <a:xfrm flipH="1">
            <a:off x="2099872" y="2854326"/>
            <a:ext cx="220025" cy="1708647"/>
          </a:xfrm>
          <a:prstGeom prst="line">
            <a:avLst/>
          </a:prstGeom>
          <a:noFill/>
          <a:ln w="0">
            <a:solidFill>
              <a:schemeClr val="tx1"/>
            </a:solidFill>
            <a:prstDash val="dash"/>
            <a:round/>
            <a:headEnd type="none"/>
            <a:tailEnd type="none" w="med" len="med"/>
          </a:ln>
        </p:spPr>
      </p:cxnSp>
      <p:cxnSp>
        <p:nvCxnSpPr>
          <p:cNvPr id="221" name="Straight Connector 220"/>
          <p:cNvCxnSpPr>
            <a:stCxn id="140" idx="2"/>
            <a:endCxn id="135" idx="0"/>
          </p:cNvCxnSpPr>
          <p:nvPr/>
        </p:nvCxnSpPr>
        <p:spPr bwMode="auto">
          <a:xfrm>
            <a:off x="2319897" y="2854326"/>
            <a:ext cx="376531" cy="2833377"/>
          </a:xfrm>
          <a:prstGeom prst="line">
            <a:avLst/>
          </a:prstGeom>
          <a:noFill/>
          <a:ln w="0">
            <a:solidFill>
              <a:schemeClr val="tx1"/>
            </a:solidFill>
            <a:prstDash val="dash"/>
            <a:round/>
            <a:headEnd type="none"/>
            <a:tailEnd type="none" w="med" len="med"/>
          </a:ln>
        </p:spPr>
      </p:cxnSp>
      <p:cxnSp>
        <p:nvCxnSpPr>
          <p:cNvPr id="224" name="Straight Connector 223"/>
          <p:cNvCxnSpPr>
            <a:endCxn id="128" idx="3"/>
          </p:cNvCxnSpPr>
          <p:nvPr/>
        </p:nvCxnSpPr>
        <p:spPr bwMode="auto">
          <a:xfrm flipH="1">
            <a:off x="1475108" y="2883705"/>
            <a:ext cx="858735" cy="2712912"/>
          </a:xfrm>
          <a:prstGeom prst="line">
            <a:avLst/>
          </a:prstGeom>
          <a:noFill/>
          <a:ln w="0">
            <a:solidFill>
              <a:schemeClr val="tx1"/>
            </a:solidFill>
            <a:prstDash val="dash"/>
            <a:round/>
            <a:headEnd type="none"/>
            <a:tailEnd type="none" w="med" len="med"/>
          </a:ln>
        </p:spPr>
      </p:cxnSp>
      <p:cxnSp>
        <p:nvCxnSpPr>
          <p:cNvPr id="235" name="Straight Connector 234"/>
          <p:cNvCxnSpPr/>
          <p:nvPr/>
        </p:nvCxnSpPr>
        <p:spPr bwMode="auto">
          <a:xfrm>
            <a:off x="3185655" y="4765282"/>
            <a:ext cx="76200" cy="16557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triangle"/>
            <a:tailEnd type="none" w="med" len="med"/>
          </a:ln>
        </p:spPr>
      </p:cxnSp>
      <p:cxnSp>
        <p:nvCxnSpPr>
          <p:cNvPr id="237" name="Straight Connector 236"/>
          <p:cNvCxnSpPr/>
          <p:nvPr/>
        </p:nvCxnSpPr>
        <p:spPr bwMode="auto">
          <a:xfrm>
            <a:off x="2687821" y="5504137"/>
            <a:ext cx="24445" cy="206430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triangle"/>
            <a:tailEnd type="none" w="med" len="med"/>
          </a:ln>
        </p:spPr>
      </p:cxnSp>
      <p:cxnSp>
        <p:nvCxnSpPr>
          <p:cNvPr id="239" name="Straight Connector 238"/>
          <p:cNvCxnSpPr>
            <a:endCxn id="128" idx="3"/>
          </p:cNvCxnSpPr>
          <p:nvPr/>
        </p:nvCxnSpPr>
        <p:spPr bwMode="auto">
          <a:xfrm flipH="1">
            <a:off x="1475108" y="5378837"/>
            <a:ext cx="78413" cy="217781"/>
          </a:xfrm>
          <a:prstGeom prst="line">
            <a:avLst/>
          </a:prstGeom>
          <a:noFill/>
          <a:ln w="38100">
            <a:solidFill>
              <a:schemeClr val="accent3"/>
            </a:solidFill>
            <a:round/>
            <a:headEnd type="triangle"/>
            <a:tailEnd type="none" w="med" len="med"/>
          </a:ln>
        </p:spPr>
      </p:cxnSp>
      <p:cxnSp>
        <p:nvCxnSpPr>
          <p:cNvPr id="242" name="Straight Connector 241"/>
          <p:cNvCxnSpPr/>
          <p:nvPr/>
        </p:nvCxnSpPr>
        <p:spPr bwMode="auto">
          <a:xfrm flipH="1">
            <a:off x="2097758" y="4358527"/>
            <a:ext cx="56359" cy="210731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triangle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/>
              <p:cNvSpPr txBox="1"/>
              <p:nvPr/>
            </p:nvSpPr>
            <p:spPr>
              <a:xfrm>
                <a:off x="2993945" y="2002191"/>
                <a:ext cx="618823" cy="439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45" y="2002191"/>
                <a:ext cx="618823" cy="439929"/>
              </a:xfrm>
              <a:prstGeom prst="rect">
                <a:avLst/>
              </a:prstGeom>
              <a:blipFill rotWithShape="0">
                <a:blip r:embed="rId24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2" name="Table 261"/>
          <p:cNvGraphicFramePr>
            <a:graphicFrameLocks noGrp="1"/>
          </p:cNvGraphicFramePr>
          <p:nvPr>
            <p:extLst/>
          </p:nvPr>
        </p:nvGraphicFramePr>
        <p:xfrm>
          <a:off x="2941156" y="2477761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3" name="Oval 262"/>
          <p:cNvSpPr/>
          <p:nvPr/>
        </p:nvSpPr>
        <p:spPr>
          <a:xfrm>
            <a:off x="3026563" y="2567647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370034" y="2569920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3713504" y="2572193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/>
              <p:cNvSpPr txBox="1"/>
              <p:nvPr/>
            </p:nvSpPr>
            <p:spPr>
              <a:xfrm>
                <a:off x="4137339" y="1991874"/>
                <a:ext cx="618823" cy="437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6" name="TextBox 2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39" y="1991874"/>
                <a:ext cx="618823" cy="437940"/>
              </a:xfrm>
              <a:prstGeom prst="rect">
                <a:avLst/>
              </a:prstGeom>
              <a:blipFill rotWithShape="0">
                <a:blip r:embed="rId2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7" name="Table 266"/>
          <p:cNvGraphicFramePr>
            <a:graphicFrameLocks noGrp="1"/>
          </p:cNvGraphicFramePr>
          <p:nvPr>
            <p:extLst/>
          </p:nvPr>
        </p:nvGraphicFramePr>
        <p:xfrm>
          <a:off x="4069859" y="2473169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8" name="Oval 267"/>
          <p:cNvSpPr/>
          <p:nvPr/>
        </p:nvSpPr>
        <p:spPr>
          <a:xfrm>
            <a:off x="4155266" y="2563055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4498737" y="2565328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842207" y="2567601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/>
              <p:cNvSpPr txBox="1"/>
              <p:nvPr/>
            </p:nvSpPr>
            <p:spPr>
              <a:xfrm>
                <a:off x="632139" y="2002944"/>
                <a:ext cx="618823" cy="43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39" y="2002944"/>
                <a:ext cx="618823" cy="438262"/>
              </a:xfrm>
              <a:prstGeom prst="rect">
                <a:avLst/>
              </a:prstGeom>
              <a:blipFill rotWithShape="0">
                <a:blip r:embed="rId2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2" name="Table 271"/>
          <p:cNvGraphicFramePr>
            <a:graphicFrameLocks noGrp="1"/>
          </p:cNvGraphicFramePr>
          <p:nvPr>
            <p:extLst/>
          </p:nvPr>
        </p:nvGraphicFramePr>
        <p:xfrm>
          <a:off x="625817" y="2484239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3" name="Oval 272"/>
          <p:cNvSpPr/>
          <p:nvPr/>
        </p:nvSpPr>
        <p:spPr>
          <a:xfrm>
            <a:off x="711224" y="2574125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1054695" y="2576398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1398165" y="2578671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6948727" y="1253318"/>
                <a:ext cx="609206" cy="438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727" y="1253318"/>
                <a:ext cx="609206" cy="438518"/>
              </a:xfrm>
              <a:prstGeom prst="rect">
                <a:avLst/>
              </a:prstGeom>
              <a:blipFill rotWithShape="0">
                <a:blip r:embed="rId2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0" name="Table 149"/>
          <p:cNvGraphicFramePr>
            <a:graphicFrameLocks noGrp="1"/>
          </p:cNvGraphicFramePr>
          <p:nvPr>
            <p:extLst/>
          </p:nvPr>
        </p:nvGraphicFramePr>
        <p:xfrm>
          <a:off x="6895638" y="1734613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1" name="Oval 150"/>
          <p:cNvSpPr/>
          <p:nvPr/>
        </p:nvSpPr>
        <p:spPr>
          <a:xfrm>
            <a:off x="6981046" y="1824499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324517" y="1826772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67987" y="1829045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8091333" y="1253318"/>
                <a:ext cx="609205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333" y="1253318"/>
                <a:ext cx="609205" cy="45076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5" name="Table 154"/>
          <p:cNvGraphicFramePr>
            <a:graphicFrameLocks noGrp="1"/>
          </p:cNvGraphicFramePr>
          <p:nvPr>
            <p:extLst/>
          </p:nvPr>
        </p:nvGraphicFramePr>
        <p:xfrm>
          <a:off x="8038544" y="1728889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6" name="Oval 155"/>
          <p:cNvSpPr/>
          <p:nvPr/>
        </p:nvSpPr>
        <p:spPr>
          <a:xfrm>
            <a:off x="8123952" y="1818775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8467423" y="1821048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8810893" y="1823321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5729527" y="1254072"/>
                <a:ext cx="609206" cy="43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27" y="1254072"/>
                <a:ext cx="609206" cy="438262"/>
              </a:xfrm>
              <a:prstGeom prst="rect">
                <a:avLst/>
              </a:prstGeom>
              <a:blipFill rotWithShape="0">
                <a:blip r:embed="rId2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0" name="Table 159"/>
          <p:cNvGraphicFramePr>
            <a:graphicFrameLocks noGrp="1"/>
          </p:cNvGraphicFramePr>
          <p:nvPr>
            <p:extLst/>
          </p:nvPr>
        </p:nvGraphicFramePr>
        <p:xfrm>
          <a:off x="5723205" y="1735367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Oval 161"/>
          <p:cNvSpPr/>
          <p:nvPr/>
        </p:nvSpPr>
        <p:spPr>
          <a:xfrm>
            <a:off x="5808613" y="1825253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152084" y="1827526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495554" y="1829799"/>
            <a:ext cx="185420" cy="1854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9076005" y="16343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/>
              <p:cNvSpPr txBox="1"/>
              <p:nvPr/>
            </p:nvSpPr>
            <p:spPr>
              <a:xfrm>
                <a:off x="6930312" y="2713710"/>
                <a:ext cx="620683" cy="438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12" y="2713710"/>
                <a:ext cx="620683" cy="438518"/>
              </a:xfrm>
              <a:prstGeom prst="rect">
                <a:avLst/>
              </a:prstGeom>
              <a:blipFill rotWithShape="0">
                <a:blip r:embed="rId3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8" name="Table 167"/>
          <p:cNvGraphicFramePr>
            <a:graphicFrameLocks noGrp="1"/>
          </p:cNvGraphicFramePr>
          <p:nvPr>
            <p:extLst/>
          </p:nvPr>
        </p:nvGraphicFramePr>
        <p:xfrm>
          <a:off x="6877223" y="3195005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9" name="Oval 168"/>
          <p:cNvSpPr/>
          <p:nvPr/>
        </p:nvSpPr>
        <p:spPr>
          <a:xfrm>
            <a:off x="6962631" y="3284891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7306102" y="3287164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7649572" y="3289437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8072918" y="2713710"/>
                <a:ext cx="620683" cy="439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18" y="2713710"/>
                <a:ext cx="620683" cy="439929"/>
              </a:xfrm>
              <a:prstGeom prst="rect">
                <a:avLst/>
              </a:prstGeom>
              <a:blipFill rotWithShape="0">
                <a:blip r:embed="rId31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4" name="Table 173"/>
          <p:cNvGraphicFramePr>
            <a:graphicFrameLocks noGrp="1"/>
          </p:cNvGraphicFramePr>
          <p:nvPr>
            <p:extLst/>
          </p:nvPr>
        </p:nvGraphicFramePr>
        <p:xfrm>
          <a:off x="8020129" y="3189281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" name="Oval 174"/>
          <p:cNvSpPr/>
          <p:nvPr/>
        </p:nvSpPr>
        <p:spPr>
          <a:xfrm>
            <a:off x="8105537" y="3279167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8449008" y="3281440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8792478" y="3283713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5711112" y="2714464"/>
                <a:ext cx="620683" cy="438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112" y="2714464"/>
                <a:ext cx="620683" cy="438262"/>
              </a:xfrm>
              <a:prstGeom prst="rect">
                <a:avLst/>
              </a:prstGeom>
              <a:blipFill rotWithShape="0">
                <a:blip r:embed="rId3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9" name="Table 178"/>
          <p:cNvGraphicFramePr>
            <a:graphicFrameLocks noGrp="1"/>
          </p:cNvGraphicFramePr>
          <p:nvPr>
            <p:extLst/>
          </p:nvPr>
        </p:nvGraphicFramePr>
        <p:xfrm>
          <a:off x="5704790" y="3195759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1" name="Oval 180"/>
          <p:cNvSpPr/>
          <p:nvPr/>
        </p:nvSpPr>
        <p:spPr>
          <a:xfrm>
            <a:off x="5790198" y="3285645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133669" y="3287918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6477139" y="3290191"/>
            <a:ext cx="185420" cy="18542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9074540" y="309552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186" name="TextBox 185"/>
          <p:cNvSpPr txBox="1"/>
          <p:nvPr/>
        </p:nvSpPr>
        <p:spPr>
          <a:xfrm>
            <a:off x="7094805" y="1939118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en-US" sz="2400" dirty="0"/>
          </a:p>
        </p:txBody>
      </p:sp>
      <p:sp>
        <p:nvSpPr>
          <p:cNvPr id="187" name="TextBox 186"/>
          <p:cNvSpPr txBox="1"/>
          <p:nvPr/>
        </p:nvSpPr>
        <p:spPr>
          <a:xfrm>
            <a:off x="5647005" y="872318"/>
            <a:ext cx="143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Iteration 1: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5647005" y="2320118"/>
                <a:ext cx="1463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Iteration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zh-CN" sz="2400" dirty="0"/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05" y="2320118"/>
                <a:ext cx="1463927" cy="461665"/>
              </a:xfrm>
              <a:prstGeom prst="rect">
                <a:avLst/>
              </a:prstGeom>
              <a:blipFill rotWithShape="0">
                <a:blip r:embed="rId33"/>
                <a:stretch>
                  <a:fillRect l="-6250" t="-10667" r="-15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ight Arrow 218"/>
          <p:cNvSpPr/>
          <p:nvPr/>
        </p:nvSpPr>
        <p:spPr bwMode="auto">
          <a:xfrm rot="5400000">
            <a:off x="6886030" y="3688032"/>
            <a:ext cx="400069" cy="556406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 dirty="0"/>
          </a:p>
        </p:txBody>
      </p:sp>
      <p:grpSp>
        <p:nvGrpSpPr>
          <p:cNvPr id="222" name="Group 221"/>
          <p:cNvGrpSpPr/>
          <p:nvPr/>
        </p:nvGrpSpPr>
        <p:grpSpPr>
          <a:xfrm>
            <a:off x="10628585" y="3095529"/>
            <a:ext cx="1142460" cy="3405945"/>
            <a:chOff x="5448930" y="4609469"/>
            <a:chExt cx="1142460" cy="3405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Rectangle 222"/>
                <p:cNvSpPr/>
                <p:nvPr/>
              </p:nvSpPr>
              <p:spPr>
                <a:xfrm>
                  <a:off x="5553477" y="7553749"/>
                  <a:ext cx="10379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b="0" dirty="0"/>
                    <a:t>Label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</a:rPr>
                        <m:t>𝑦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3" name="Rectangle 2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477" y="7553749"/>
                  <a:ext cx="1037913" cy="461665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9412" t="-10526" r="-529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Right Arrow 224"/>
                <p:cNvSpPr/>
                <p:nvPr/>
              </p:nvSpPr>
              <p:spPr bwMode="auto">
                <a:xfrm rot="5400000">
                  <a:off x="4571999" y="5486400"/>
                  <a:ext cx="2843667" cy="1089806"/>
                </a:xfrm>
                <a:prstGeom prst="rightArrow">
                  <a:avLst/>
                </a:prstGeom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dirty="0"/>
                    <a:t>classification/regression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dirty="0"/>
                    <a:t>with parameter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𝑉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5" name="Right Arrow 2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5400000">
                  <a:off x="4571999" y="5486400"/>
                  <a:ext cx="2843667" cy="1089806"/>
                </a:xfrm>
                <a:prstGeom prst="rightArrow">
                  <a:avLst/>
                </a:prstGeom>
                <a:blipFill rotWithShape="0">
                  <a:blip r:embed="rId35"/>
                  <a:stretch>
                    <a:fillRect/>
                  </a:stretch>
                </a:blip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6" name="Table 225"/>
          <p:cNvGraphicFramePr>
            <a:graphicFrameLocks noGrp="1"/>
          </p:cNvGraphicFramePr>
          <p:nvPr>
            <p:extLst/>
          </p:nvPr>
        </p:nvGraphicFramePr>
        <p:xfrm>
          <a:off x="6140627" y="4318670"/>
          <a:ext cx="2088478" cy="2407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8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Aggregate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74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7" name="Table 226"/>
          <p:cNvGraphicFramePr>
            <a:graphicFrameLocks noGrp="1"/>
          </p:cNvGraphicFramePr>
          <p:nvPr>
            <p:extLst/>
          </p:nvPr>
        </p:nvGraphicFramePr>
        <p:xfrm>
          <a:off x="6845630" y="4957618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8" name="Group 227"/>
          <p:cNvGrpSpPr/>
          <p:nvPr/>
        </p:nvGrpSpPr>
        <p:grpSpPr>
          <a:xfrm>
            <a:off x="6282394" y="4852070"/>
            <a:ext cx="1521005" cy="476669"/>
            <a:chOff x="351164" y="4771252"/>
            <a:chExt cx="1521005" cy="476669"/>
          </a:xfrm>
        </p:grpSpPr>
        <p:grpSp>
          <p:nvGrpSpPr>
            <p:cNvPr id="229" name="Group 228"/>
            <p:cNvGrpSpPr/>
            <p:nvPr/>
          </p:nvGrpSpPr>
          <p:grpSpPr>
            <a:xfrm>
              <a:off x="999808" y="4966686"/>
              <a:ext cx="872361" cy="189966"/>
              <a:chOff x="999808" y="4966686"/>
              <a:chExt cx="872361" cy="189966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999808" y="4966686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1343279" y="4968959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1686749" y="4971232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/>
                <p:cNvSpPr txBox="1"/>
                <p:nvPr/>
              </p:nvSpPr>
              <p:spPr bwMode="auto">
                <a:xfrm>
                  <a:off x="351164" y="4771252"/>
                  <a:ext cx="666273" cy="4766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ctr">
                    <a:buFont typeface="Wingdings" pitchFamily="-64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164" y="4771252"/>
                  <a:ext cx="666273" cy="476669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b="-128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34" name="Table 233"/>
          <p:cNvGraphicFramePr>
            <a:graphicFrameLocks noGrp="1"/>
          </p:cNvGraphicFramePr>
          <p:nvPr>
            <p:extLst/>
          </p:nvPr>
        </p:nvGraphicFramePr>
        <p:xfrm>
          <a:off x="6833755" y="5653578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6" name="Group 235"/>
          <p:cNvGrpSpPr/>
          <p:nvPr/>
        </p:nvGrpSpPr>
        <p:grpSpPr>
          <a:xfrm>
            <a:off x="6293027" y="5548503"/>
            <a:ext cx="1498497" cy="476990"/>
            <a:chOff x="373672" y="4771725"/>
            <a:chExt cx="1498497" cy="476990"/>
          </a:xfrm>
        </p:grpSpPr>
        <p:grpSp>
          <p:nvGrpSpPr>
            <p:cNvPr id="238" name="Group 237"/>
            <p:cNvGrpSpPr/>
            <p:nvPr/>
          </p:nvGrpSpPr>
          <p:grpSpPr>
            <a:xfrm>
              <a:off x="999808" y="4966686"/>
              <a:ext cx="872361" cy="189966"/>
              <a:chOff x="999808" y="4966686"/>
              <a:chExt cx="872361" cy="189966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999808" y="4966686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1343279" y="4968959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1686749" y="4971232"/>
                <a:ext cx="185420" cy="18542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 bwMode="auto">
                <a:xfrm>
                  <a:off x="373672" y="4771725"/>
                  <a:ext cx="666273" cy="4769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indent="0" algn="ctr">
                    <a:buFont typeface="Wingdings" pitchFamily="-64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𝑇</m:t>
                            </m:r>
                            <m:r>
                              <a:rPr lang="en-US" sz="2000" b="0" i="1" kern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0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3672" y="4771725"/>
                  <a:ext cx="666273" cy="47699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3846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/>
              <p:cNvSpPr txBox="1"/>
              <p:nvPr/>
            </p:nvSpPr>
            <p:spPr bwMode="auto">
              <a:xfrm>
                <a:off x="7126925" y="5250543"/>
                <a:ext cx="47160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TextBox 2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6925" y="5250543"/>
                <a:ext cx="471603" cy="461665"/>
              </a:xfrm>
              <a:prstGeom prst="rect">
                <a:avLst/>
              </a:prstGeom>
              <a:blipFill rotWithShape="0">
                <a:blip r:embed="rId38"/>
                <a:stretch>
                  <a:fillRect l="-129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/>
              <p:cNvSpPr txBox="1"/>
              <p:nvPr/>
            </p:nvSpPr>
            <p:spPr bwMode="auto">
              <a:xfrm>
                <a:off x="7135450" y="5933120"/>
                <a:ext cx="47160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TextBox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5450" y="5933120"/>
                <a:ext cx="471603" cy="461665"/>
              </a:xfrm>
              <a:prstGeom prst="rect">
                <a:avLst/>
              </a:prstGeom>
              <a:blipFill rotWithShape="0">
                <a:blip r:embed="rId39"/>
                <a:stretch>
                  <a:fillRect l="-259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 bwMode="auto">
              <a:xfrm>
                <a:off x="7193343" y="6248553"/>
                <a:ext cx="33855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 algn="ctr">
                  <a:buFont typeface="Wingdings" pitchFamily="-64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chemeClr val="tx1"/>
                          </a:solidFill>
                          <a:latin typeface="Cambria Math"/>
                        </a:rPr>
                        <m:t>⋮</m:t>
                      </m:r>
                    </m:oMath>
                  </m:oMathPara>
                </a14:m>
                <a:endParaRPr lang="en-US" sz="200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3343" y="6248553"/>
                <a:ext cx="338554" cy="461665"/>
              </a:xfrm>
              <a:prstGeom prst="rect">
                <a:avLst/>
              </a:prstGeom>
              <a:blipFill rotWithShape="0">
                <a:blip r:embed="rId40"/>
                <a:stretch>
                  <a:fillRect l="-357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8" name="Table 247"/>
          <p:cNvGraphicFramePr>
            <a:graphicFrameLocks noGrp="1"/>
          </p:cNvGraphicFramePr>
          <p:nvPr>
            <p:extLst/>
          </p:nvPr>
        </p:nvGraphicFramePr>
        <p:xfrm>
          <a:off x="8602532" y="5700430"/>
          <a:ext cx="104329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49" name="Group 248"/>
          <p:cNvGrpSpPr/>
          <p:nvPr/>
        </p:nvGrpSpPr>
        <p:grpSpPr>
          <a:xfrm>
            <a:off x="8687940" y="5790316"/>
            <a:ext cx="872361" cy="189966"/>
            <a:chOff x="1457008" y="1332608"/>
            <a:chExt cx="872361" cy="189966"/>
          </a:xfrm>
        </p:grpSpPr>
        <p:sp>
          <p:nvSpPr>
            <p:cNvPr id="250" name="Oval 249"/>
            <p:cNvSpPr/>
            <p:nvPr/>
          </p:nvSpPr>
          <p:spPr>
            <a:xfrm>
              <a:off x="1457008" y="1332608"/>
              <a:ext cx="185420" cy="18542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1800479" y="1334881"/>
              <a:ext cx="185420" cy="18542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143949" y="1337154"/>
              <a:ext cx="185420" cy="18542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/>
              <p:cNvSpPr/>
              <p:nvPr/>
            </p:nvSpPr>
            <p:spPr>
              <a:xfrm>
                <a:off x="8311330" y="5156870"/>
                <a:ext cx="17413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𝑊</m:t>
                      </m:r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latin typeface="Cambria Math"/>
                        </a:rPr>
                        <m:t>𝜒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3" name="Rectangle 2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330" y="5156870"/>
                <a:ext cx="1741310" cy="461665"/>
              </a:xfrm>
              <a:prstGeom prst="rect">
                <a:avLst/>
              </a:prstGeom>
              <a:blipFill rotWithShape="0">
                <a:blip r:embed="rId41"/>
                <a:stretch>
                  <a:fillRect r="-104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/>
          <p:cNvCxnSpPr>
            <a:stCxn id="253" idx="3"/>
            <a:endCxn id="225" idx="1"/>
          </p:cNvCxnSpPr>
          <p:nvPr/>
        </p:nvCxnSpPr>
        <p:spPr>
          <a:xfrm flipV="1">
            <a:off x="10052640" y="3095530"/>
            <a:ext cx="1120848" cy="2292173"/>
          </a:xfrm>
          <a:prstGeom prst="curvedConnector4">
            <a:avLst>
              <a:gd name="adj1" fmla="val -16689"/>
              <a:gd name="adj2" fmla="val 1315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9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14415 -0.1199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599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11459 -0.334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-1673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09075 -0.1719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03151 -0.39722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1986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0733 -0.2861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-1430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44 L 0.01628 -0.2303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-1129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06719 -0.381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" y="-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40" grpId="0" animBg="1"/>
      <p:bldP spid="41" grpId="0" animBg="1"/>
      <p:bldP spid="42" grpId="0" animBg="1"/>
      <p:bldP spid="43" grpId="0"/>
      <p:bldP spid="45" grpId="0" animBg="1"/>
      <p:bldP spid="46" grpId="0" animBg="1"/>
      <p:bldP spid="47" grpId="0" animBg="1"/>
      <p:bldP spid="48" grpId="0"/>
      <p:bldP spid="73" grpId="0" animBg="1"/>
      <p:bldP spid="74" grpId="0" animBg="1"/>
      <p:bldP spid="110" grpId="0" animBg="1"/>
      <p:bldP spid="141" grpId="0" animBg="1"/>
      <p:bldP spid="142" grpId="0" animBg="1"/>
      <p:bldP spid="143" grpId="0" animBg="1"/>
      <p:bldP spid="144" grpId="0"/>
      <p:bldP spid="261" grpId="0"/>
      <p:bldP spid="263" grpId="0" animBg="1"/>
      <p:bldP spid="264" grpId="0" animBg="1"/>
      <p:bldP spid="265" grpId="0" animBg="1"/>
      <p:bldP spid="266" grpId="0"/>
      <p:bldP spid="268" grpId="0" animBg="1"/>
      <p:bldP spid="269" grpId="0" animBg="1"/>
      <p:bldP spid="270" grpId="0" animBg="1"/>
      <p:bldP spid="271" grpId="0"/>
      <p:bldP spid="273" grpId="0" animBg="1"/>
      <p:bldP spid="274" grpId="0" animBg="1"/>
      <p:bldP spid="275" grpId="0" animBg="1"/>
      <p:bldP spid="147" grpId="0"/>
      <p:bldP spid="151" grpId="0" animBg="1"/>
      <p:bldP spid="152" grpId="0" animBg="1"/>
      <p:bldP spid="153" grpId="0" animBg="1"/>
      <p:bldP spid="154" grpId="0"/>
      <p:bldP spid="156" grpId="0" animBg="1"/>
      <p:bldP spid="157" grpId="0" animBg="1"/>
      <p:bldP spid="158" grpId="0" animBg="1"/>
      <p:bldP spid="159" grpId="0"/>
      <p:bldP spid="162" grpId="0" animBg="1"/>
      <p:bldP spid="163" grpId="0" animBg="1"/>
      <p:bldP spid="164" grpId="0" animBg="1"/>
      <p:bldP spid="165" grpId="0"/>
      <p:bldP spid="166" grpId="0"/>
      <p:bldP spid="169" grpId="0" animBg="1"/>
      <p:bldP spid="171" grpId="0" animBg="1"/>
      <p:bldP spid="172" grpId="0" animBg="1"/>
      <p:bldP spid="173" grpId="0"/>
      <p:bldP spid="175" grpId="0" animBg="1"/>
      <p:bldP spid="176" grpId="0" animBg="1"/>
      <p:bldP spid="177" grpId="0" animBg="1"/>
      <p:bldP spid="178" grpId="0"/>
      <p:bldP spid="181" grpId="0" animBg="1"/>
      <p:bldP spid="182" grpId="0" animBg="1"/>
      <p:bldP spid="184" grpId="0" animBg="1"/>
      <p:bldP spid="185" grpId="0"/>
      <p:bldP spid="186" grpId="0"/>
      <p:bldP spid="187" grpId="0"/>
      <p:bldP spid="188" grpId="0"/>
      <p:bldP spid="219" grpId="0" animBg="1"/>
      <p:bldP spid="245" grpId="0"/>
      <p:bldP spid="246" grpId="0"/>
      <p:bldP spid="247" grpId="0"/>
      <p:bldP spid="2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1407</Words>
  <Application>Microsoft Macintosh PowerPoint</Application>
  <PresentationFormat>Widescreen</PresentationFormat>
  <Paragraphs>504</Paragraphs>
  <Slides>40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等线</vt:lpstr>
      <vt:lpstr>Linux Libertine</vt:lpstr>
      <vt:lpstr>Arial</vt:lpstr>
      <vt:lpstr>Calibri</vt:lpstr>
      <vt:lpstr>Calibri Light</vt:lpstr>
      <vt:lpstr>Cambria Math</vt:lpstr>
      <vt:lpstr>Helvetica</vt:lpstr>
      <vt:lpstr>Helvetica Neue</vt:lpstr>
      <vt:lpstr>Microsoft Sans Serif</vt:lpstr>
      <vt:lpstr>Tahoma</vt:lpstr>
      <vt:lpstr>Wingdings</vt:lpstr>
      <vt:lpstr>Office Theme</vt:lpstr>
      <vt:lpstr>Learning with Structured Data</vt:lpstr>
      <vt:lpstr>Applications of Structured Data</vt:lpstr>
      <vt:lpstr>Outline</vt:lpstr>
      <vt:lpstr>Part I: Representation Learning</vt:lpstr>
      <vt:lpstr>PowerPoint Presentation</vt:lpstr>
      <vt:lpstr>structure2vec—posterior as feature</vt:lpstr>
      <vt:lpstr>structure2vec—mean field inference</vt:lpstr>
      <vt:lpstr>structure2vec--embedding</vt:lpstr>
      <vt:lpstr>End to end learning</vt:lpstr>
      <vt:lpstr>structure2vec—Loopy BP</vt:lpstr>
      <vt:lpstr>structure2vec experiments</vt:lpstr>
      <vt:lpstr>structure2vec experiments</vt:lpstr>
      <vt:lpstr>Outline</vt:lpstr>
      <vt:lpstr>Sequence2vec experiments</vt:lpstr>
      <vt:lpstr>sequence2vec interpretation</vt:lpstr>
      <vt:lpstr>Outline</vt:lpstr>
      <vt:lpstr>Common strategies</vt:lpstr>
      <vt:lpstr>Optimization</vt:lpstr>
      <vt:lpstr>Inductive Experiments: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Attack: modifying graph structure</vt:lpstr>
      <vt:lpstr>Attack using reinforcement learning</vt:lpstr>
      <vt:lpstr>Experiments</vt:lpstr>
      <vt:lpstr>Experiments</vt:lpstr>
      <vt:lpstr>Outline</vt:lpstr>
      <vt:lpstr>Learning Loop Invariant</vt:lpstr>
      <vt:lpstr>Learning Loop Invariant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with Structured Data</dc:title>
  <dc:creator>Dai, Hanjun</dc:creator>
  <cp:lastModifiedBy>Dai, Hanjun</cp:lastModifiedBy>
  <cp:revision>51</cp:revision>
  <dcterms:created xsi:type="dcterms:W3CDTF">2018-11-07T21:41:04Z</dcterms:created>
  <dcterms:modified xsi:type="dcterms:W3CDTF">2018-11-08T00:20:02Z</dcterms:modified>
</cp:coreProperties>
</file>